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8.xml" ContentType="application/vnd.openxmlformats-officedocument.drawingml.chart+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charts/colors15.xml" ContentType="application/vnd.ms-office.chartcolorstyle+xml"/>
  <Override PartName="/ppt/charts/style15.xml" ContentType="application/vnd.ms-office.chartstyle+xml"/>
  <Override PartName="/ppt/charts/chart15.xml" ContentType="application/vnd.openxmlformats-officedocument.drawingml.chart+xml"/>
  <Override PartName="/ppt/charts/colors14.xml" ContentType="application/vnd.ms-office.chartcolorstyle+xml"/>
  <Override PartName="/ppt/charts/style14.xml" ContentType="application/vnd.ms-office.chartstyle+xml"/>
  <Override PartName="/ppt/charts/chart14.xml" ContentType="application/vnd.openxmlformats-officedocument.drawingml.chart+xml"/>
  <Override PartName="/ppt/charts/colors13.xml" ContentType="application/vnd.ms-office.chartcolorstyle+xml"/>
  <Override PartName="/ppt/charts/style13.xml" ContentType="application/vnd.ms-office.chartstyle+xml"/>
  <Override PartName="/ppt/charts/chart13.xml" ContentType="application/vnd.openxmlformats-officedocument.drawingml.chart+xml"/>
  <Override PartName="/ppt/charts/colors12.xml" ContentType="application/vnd.ms-office.chartcolorstyle+xml"/>
  <Override PartName="/ppt/charts/style12.xml" ContentType="application/vnd.ms-office.chartstyle+xml"/>
  <Override PartName="/ppt/theme/theme1.xml" ContentType="application/vnd.openxmlformats-officedocument.theme+xml"/>
  <Override PartName="/ppt/notesMasters/notesMaster1.xml" ContentType="application/vnd.openxmlformats-officedocument.presentationml.notesMaster+xml"/>
  <Override PartName="/ppt/charts/chart12.xml" ContentType="application/vnd.openxmlformats-officedocument.drawingml.chart+xml"/>
  <Override PartName="/ppt/charts/colors11.xml" ContentType="application/vnd.ms-office.chartcolorstyle+xml"/>
  <Override PartName="/ppt/charts/style11.xml" ContentType="application/vnd.ms-office.chartstyle+xml"/>
  <Override PartName="/ppt/charts/chart11.xml" ContentType="application/vnd.openxmlformats-officedocument.drawingml.chart+xml"/>
  <Override PartName="/ppt/charts/colors10.xml" ContentType="application/vnd.ms-office.chartcolorstyle+xml"/>
  <Override PartName="/ppt/charts/style10.xml" ContentType="application/vnd.ms-office.chartstyle+xml"/>
  <Override PartName="/ppt/charts/chart10.xml" ContentType="application/vnd.openxmlformats-officedocument.drawingml.chart+xml"/>
  <Override PartName="/ppt/charts/colors9.xml" ContentType="application/vnd.ms-office.chartcolorstyle+xml"/>
  <Override PartName="/ppt/charts/style9.xml" ContentType="application/vnd.ms-office.chartstyle+xml"/>
  <Override PartName="/ppt/charts/chart9.xml" ContentType="application/vnd.openxmlformats-officedocument.drawingml.chart+xml"/>
  <Override PartName="/ppt/charts/colors8.xml" ContentType="application/vnd.ms-office.chartcolorstyle+xml"/>
  <Override PartName="/ppt/charts/style8.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1"/>
  </p:notesMasterIdLst>
  <p:sldIdLst>
    <p:sldId id="256" r:id="rId2"/>
    <p:sldId id="257" r:id="rId3"/>
    <p:sldId id="259" r:id="rId4"/>
    <p:sldId id="258" r:id="rId5"/>
    <p:sldId id="307" r:id="rId6"/>
    <p:sldId id="308" r:id="rId7"/>
    <p:sldId id="347" r:id="rId8"/>
    <p:sldId id="329" r:id="rId9"/>
    <p:sldId id="261" r:id="rId10"/>
    <p:sldId id="262" r:id="rId11"/>
    <p:sldId id="263" r:id="rId12"/>
    <p:sldId id="274" r:id="rId13"/>
    <p:sldId id="264" r:id="rId14"/>
    <p:sldId id="266" r:id="rId15"/>
    <p:sldId id="267" r:id="rId16"/>
    <p:sldId id="268" r:id="rId17"/>
    <p:sldId id="269" r:id="rId18"/>
    <p:sldId id="270" r:id="rId19"/>
    <p:sldId id="273" r:id="rId20"/>
    <p:sldId id="330" r:id="rId21"/>
    <p:sldId id="271" r:id="rId22"/>
    <p:sldId id="312" r:id="rId23"/>
    <p:sldId id="311" r:id="rId24"/>
    <p:sldId id="310" r:id="rId25"/>
    <p:sldId id="309" r:id="rId26"/>
    <p:sldId id="313" r:id="rId27"/>
    <p:sldId id="328" r:id="rId28"/>
    <p:sldId id="314" r:id="rId29"/>
    <p:sldId id="316" r:id="rId30"/>
    <p:sldId id="317" r:id="rId31"/>
    <p:sldId id="315" r:id="rId32"/>
    <p:sldId id="318" r:id="rId33"/>
    <p:sldId id="306" r:id="rId34"/>
    <p:sldId id="319" r:id="rId35"/>
    <p:sldId id="320" r:id="rId36"/>
    <p:sldId id="327" r:id="rId37"/>
    <p:sldId id="323" r:id="rId38"/>
    <p:sldId id="324" r:id="rId39"/>
    <p:sldId id="325" r:id="rId40"/>
    <p:sldId id="326" r:id="rId41"/>
    <p:sldId id="331" r:id="rId42"/>
    <p:sldId id="332" r:id="rId43"/>
    <p:sldId id="333" r:id="rId44"/>
    <p:sldId id="334" r:id="rId45"/>
    <p:sldId id="335" r:id="rId46"/>
    <p:sldId id="336" r:id="rId47"/>
    <p:sldId id="275" r:id="rId48"/>
    <p:sldId id="338" r:id="rId49"/>
    <p:sldId id="339" r:id="rId50"/>
    <p:sldId id="322" r:id="rId51"/>
    <p:sldId id="321" r:id="rId52"/>
    <p:sldId id="340" r:id="rId53"/>
    <p:sldId id="341" r:id="rId54"/>
    <p:sldId id="342" r:id="rId55"/>
    <p:sldId id="343" r:id="rId56"/>
    <p:sldId id="344" r:id="rId57"/>
    <p:sldId id="345" r:id="rId58"/>
    <p:sldId id="346" r:id="rId59"/>
    <p:sldId id="33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57"/>
    <p:restoredTop sz="94444"/>
  </p:normalViewPr>
  <p:slideViewPr>
    <p:cSldViewPr snapToGrid="0" snapToObjects="1">
      <p:cViewPr varScale="1">
        <p:scale>
          <a:sx n="90" d="100"/>
          <a:sy n="90" d="100"/>
        </p:scale>
        <p:origin x="760"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Users/richardbuchanan/Desktop/Community%20Survey%20Resul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richardbuchanan/Desktop/Aspen%20Strategic/Aspen%20Surveys/Survey%20Results/Firefighter%20Result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richardbuchanan/Desktop/Aspen%20Strategic/Aspen%20Surveys/Survey%20Results/Firefighter%20Comment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richardbuchanan/Desktop/Aspen%20Strategic/Aspen%20Surveys/Survey%20Results/Firefighter%20Result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richardbuchanan/Desktop/Aspen%20Strategic/Aspen%20Surveys/Survey%20Results/Firefighter%20Comment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richardbuchanan/Desktop/Aspen%20Strategic/Aspen%20Surveys/Survey%20Results/Firefighter%20Result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richardbuchanan/Desktop/Aspen%20Strategic/Aspen%20Surveys/Survey%20Results/Firefighter%20Results.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file:////Users/richardbuchanan/Desktop/Community%20Survey%20Resul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ichardbuchanan/Desktop/AFPD%20Expectations%20Cha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richardbuchanan/Desktop/Community%20Survey%20Resul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richardbuchanan/Desktop/Community%20Survey%20Resul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richardbuchanan/Desktop/Aspen%20Strategic/Aspen%20Surveys/Survey%20Results/Firefighter%20Resul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richardbuchanan/Desktop/Aspen%20Strategic/Aspen%20Surveys/Survey%20Results/Firefighter%20Resul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richardbuchanan/Desktop/Aspen%20Strategic/Aspen%20Surveys/Survey%20Results/Firefighter%20Resul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richardbuchanan/Desktop/Aspen%20Strategic/Aspen%20Surveys/Survey%20Results/Firefighter%20Resul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Sheet1!$C$2</c:f>
              <c:strCache>
                <c:ptCount val="1"/>
                <c:pt idx="0">
                  <c:v>Percent</c:v>
                </c:pt>
              </c:strCache>
            </c:strRef>
          </c:tx>
          <c:dPt>
            <c:idx val="0"/>
            <c:bubble3D val="0"/>
            <c:spPr>
              <a:solidFill>
                <a:schemeClr val="accent1">
                  <a:shade val="44000"/>
                </a:schemeClr>
              </a:solidFill>
              <a:ln w="19050">
                <a:solidFill>
                  <a:schemeClr val="lt1"/>
                </a:solidFill>
              </a:ln>
              <a:effectLst/>
            </c:spPr>
            <c:extLst>
              <c:ext xmlns:c16="http://schemas.microsoft.com/office/drawing/2014/chart" uri="{C3380CC4-5D6E-409C-BE32-E72D297353CC}">
                <c16:uniqueId val="{00000001-BA6D-9047-9291-892FC2616368}"/>
              </c:ext>
            </c:extLst>
          </c:dPt>
          <c:dPt>
            <c:idx val="1"/>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3-BA6D-9047-9291-892FC2616368}"/>
              </c:ext>
            </c:extLst>
          </c:dPt>
          <c:dPt>
            <c:idx val="2"/>
            <c:bubble3D val="0"/>
            <c:spPr>
              <a:solidFill>
                <a:schemeClr val="accent1">
                  <a:shade val="72000"/>
                </a:schemeClr>
              </a:solidFill>
              <a:ln w="19050">
                <a:solidFill>
                  <a:schemeClr val="lt1"/>
                </a:solidFill>
              </a:ln>
              <a:effectLst/>
            </c:spPr>
            <c:extLst>
              <c:ext xmlns:c16="http://schemas.microsoft.com/office/drawing/2014/chart" uri="{C3380CC4-5D6E-409C-BE32-E72D297353CC}">
                <c16:uniqueId val="{00000005-BA6D-9047-9291-892FC2616368}"/>
              </c:ext>
            </c:extLst>
          </c:dPt>
          <c:dPt>
            <c:idx val="3"/>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7-BA6D-9047-9291-892FC2616368}"/>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BA6D-9047-9291-892FC2616368}"/>
              </c:ext>
            </c:extLst>
          </c:dPt>
          <c:dPt>
            <c:idx val="5"/>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B-BA6D-9047-9291-892FC2616368}"/>
              </c:ext>
            </c:extLst>
          </c:dPt>
          <c:dPt>
            <c:idx val="6"/>
            <c:bubble3D val="0"/>
            <c:spPr>
              <a:solidFill>
                <a:schemeClr val="accent1">
                  <a:tint val="72000"/>
                </a:schemeClr>
              </a:solidFill>
              <a:ln w="19050">
                <a:solidFill>
                  <a:schemeClr val="lt1"/>
                </a:solidFill>
              </a:ln>
              <a:effectLst/>
            </c:spPr>
            <c:extLst>
              <c:ext xmlns:c16="http://schemas.microsoft.com/office/drawing/2014/chart" uri="{C3380CC4-5D6E-409C-BE32-E72D297353CC}">
                <c16:uniqueId val="{0000000D-BA6D-9047-9291-892FC2616368}"/>
              </c:ext>
            </c:extLst>
          </c:dPt>
          <c:dPt>
            <c:idx val="7"/>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F-BA6D-9047-9291-892FC2616368}"/>
              </c:ext>
            </c:extLst>
          </c:dPt>
          <c:dPt>
            <c:idx val="8"/>
            <c:bubble3D val="0"/>
            <c:spPr>
              <a:solidFill>
                <a:schemeClr val="accent1">
                  <a:tint val="44000"/>
                </a:schemeClr>
              </a:solidFill>
              <a:ln w="19050">
                <a:solidFill>
                  <a:schemeClr val="lt1"/>
                </a:solidFill>
              </a:ln>
              <a:effectLst/>
            </c:spPr>
            <c:extLst>
              <c:ext xmlns:c16="http://schemas.microsoft.com/office/drawing/2014/chart" uri="{C3380CC4-5D6E-409C-BE32-E72D297353CC}">
                <c16:uniqueId val="{00000011-BA6D-9047-9291-892FC2616368}"/>
              </c:ext>
            </c:extLst>
          </c:dPt>
          <c:dLbls>
            <c:dLbl>
              <c:idx val="0"/>
              <c:layout>
                <c:manualLayout>
                  <c:x val="-2.5063879882661726E-2"/>
                  <c:y val="0"/>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6D-9047-9291-892FC2616368}"/>
                </c:ext>
              </c:extLst>
            </c:dLbl>
            <c:dLbl>
              <c:idx val="1"/>
              <c:layout>
                <c:manualLayout>
                  <c:x val="2.4932067315114843E-2"/>
                  <c:y val="-7.051592106145963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6D-9047-9291-892FC2616368}"/>
                </c:ext>
              </c:extLst>
            </c:dLbl>
            <c:dLbl>
              <c:idx val="2"/>
              <c:layout>
                <c:manualLayout>
                  <c:x val="5.0916496945010187E-2"/>
                  <c:y val="-2.272727272727272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6D-9047-9291-892FC2616368}"/>
                </c:ext>
              </c:extLst>
            </c:dLbl>
            <c:dLbl>
              <c:idx val="3"/>
              <c:layout>
                <c:manualLayout>
                  <c:x val="-1.7973648576028225E-16"/>
                  <c:y val="-6.505921969192340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A6D-9047-9291-892FC2616368}"/>
                </c:ext>
              </c:extLst>
            </c:dLbl>
            <c:dLbl>
              <c:idx val="4"/>
              <c:layout>
                <c:manualLayout>
                  <c:x val="0.12285182183109464"/>
                  <c:y val="-0.16913757061787654"/>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A6D-9047-9291-892FC2616368}"/>
                </c:ext>
              </c:extLst>
            </c:dLbl>
            <c:dLbl>
              <c:idx val="5"/>
              <c:layout>
                <c:manualLayout>
                  <c:x val="0.23543364983788792"/>
                  <c:y val="-4.615996179629348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A6D-9047-9291-892FC2616368}"/>
                </c:ext>
              </c:extLst>
            </c:dLbl>
            <c:dLbl>
              <c:idx val="6"/>
              <c:layout>
                <c:manualLayout>
                  <c:x val="-6.1168674966734282E-2"/>
                  <c:y val="-7.7162924078934582E-3"/>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43709684194659937"/>
                      <c:h val="8.7314814814814817E-2"/>
                    </c:manualLayout>
                  </c15:layout>
                </c:ext>
                <c:ext xmlns:c16="http://schemas.microsoft.com/office/drawing/2014/chart" uri="{C3380CC4-5D6E-409C-BE32-E72D297353CC}">
                  <c16:uniqueId val="{0000000D-BA6D-9047-9291-892FC2616368}"/>
                </c:ext>
              </c:extLst>
            </c:dLbl>
            <c:dLbl>
              <c:idx val="7"/>
              <c:layout>
                <c:manualLayout>
                  <c:x val="-0.20223507550738765"/>
                  <c:y val="-0.10928915135608049"/>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A6D-9047-9291-892FC2616368}"/>
                </c:ext>
              </c:extLst>
            </c:dLbl>
            <c:dLbl>
              <c:idx val="8"/>
              <c:layout>
                <c:manualLayout>
                  <c:x val="-4.684317718940937E-2"/>
                  <c:y val="-0.14204545454545456"/>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A6D-9047-9291-892FC2616368}"/>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Sheet1!$B$3:$B$11</c:f>
              <c:strCache>
                <c:ptCount val="9"/>
                <c:pt idx="0">
                  <c:v>An incident involving a fire</c:v>
                </c:pt>
                <c:pt idx="1">
                  <c:v>Public Safety Education</c:v>
                </c:pt>
                <c:pt idx="2">
                  <c:v>Public Assistance Services</c:v>
                </c:pt>
                <c:pt idx="3">
                  <c:v>Emergency Medical Services</c:v>
                </c:pt>
                <c:pt idx="4">
                  <c:v>Fire Safety Inspection</c:v>
                </c:pt>
                <c:pt idx="5">
                  <c:v>Fire Investigation</c:v>
                </c:pt>
                <c:pt idx="6">
                  <c:v>Wildland Fuel Treatment Program</c:v>
                </c:pt>
                <c:pt idx="7">
                  <c:v>Another type of service(s)</c:v>
                </c:pt>
                <c:pt idx="8">
                  <c:v>No</c:v>
                </c:pt>
              </c:strCache>
            </c:strRef>
          </c:cat>
          <c:val>
            <c:numRef>
              <c:f>Sheet1!$C$3:$C$11</c:f>
              <c:numCache>
                <c:formatCode>0.00%</c:formatCode>
                <c:ptCount val="9"/>
                <c:pt idx="0">
                  <c:v>0.1333</c:v>
                </c:pt>
                <c:pt idx="1">
                  <c:v>6.6699999999999995E-2</c:v>
                </c:pt>
                <c:pt idx="2">
                  <c:v>3.3300000000000003E-2</c:v>
                </c:pt>
                <c:pt idx="3">
                  <c:v>0.16669999999999999</c:v>
                </c:pt>
                <c:pt idx="4">
                  <c:v>0.16669999999999999</c:v>
                </c:pt>
                <c:pt idx="5">
                  <c:v>0</c:v>
                </c:pt>
                <c:pt idx="6">
                  <c:v>3.3300000000000003E-2</c:v>
                </c:pt>
                <c:pt idx="7">
                  <c:v>0.1333</c:v>
                </c:pt>
                <c:pt idx="8">
                  <c:v>0.4667</c:v>
                </c:pt>
              </c:numCache>
            </c:numRef>
          </c:val>
          <c:extLst>
            <c:ext xmlns:c16="http://schemas.microsoft.com/office/drawing/2014/chart" uri="{C3380CC4-5D6E-409C-BE32-E72D297353CC}">
              <c16:uniqueId val="{00000012-BA6D-9047-9291-892FC261636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spPr>
              <a:solidFill>
                <a:schemeClr val="accent1">
                  <a:shade val="45000"/>
                </a:schemeClr>
              </a:solidFill>
              <a:ln w="19050">
                <a:solidFill>
                  <a:schemeClr val="lt1"/>
                </a:solidFill>
              </a:ln>
              <a:effectLst/>
            </c:spPr>
            <c:extLst>
              <c:ext xmlns:c16="http://schemas.microsoft.com/office/drawing/2014/chart" uri="{C3380CC4-5D6E-409C-BE32-E72D297353CC}">
                <c16:uniqueId val="{00000001-2A8B-E547-BD3F-2F618AEE29DB}"/>
              </c:ext>
            </c:extLst>
          </c:dPt>
          <c:dPt>
            <c:idx val="1"/>
            <c:bubble3D val="0"/>
            <c:spPr>
              <a:solidFill>
                <a:schemeClr val="accent1">
                  <a:shade val="61000"/>
                </a:schemeClr>
              </a:solidFill>
              <a:ln w="19050">
                <a:solidFill>
                  <a:schemeClr val="lt1"/>
                </a:solidFill>
              </a:ln>
              <a:effectLst/>
            </c:spPr>
            <c:extLst>
              <c:ext xmlns:c16="http://schemas.microsoft.com/office/drawing/2014/chart" uri="{C3380CC4-5D6E-409C-BE32-E72D297353CC}">
                <c16:uniqueId val="{00000003-2A8B-E547-BD3F-2F618AEE29DB}"/>
              </c:ext>
            </c:extLst>
          </c:dPt>
          <c:dPt>
            <c:idx val="2"/>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5-2A8B-E547-BD3F-2F618AEE29DB}"/>
              </c:ext>
            </c:extLst>
          </c:dPt>
          <c:dPt>
            <c:idx val="3"/>
            <c:bubble3D val="0"/>
            <c:spPr>
              <a:solidFill>
                <a:schemeClr val="accent1">
                  <a:shade val="92000"/>
                </a:schemeClr>
              </a:solidFill>
              <a:ln w="19050">
                <a:solidFill>
                  <a:schemeClr val="lt1"/>
                </a:solidFill>
              </a:ln>
              <a:effectLst/>
            </c:spPr>
            <c:extLst>
              <c:ext xmlns:c16="http://schemas.microsoft.com/office/drawing/2014/chart" uri="{C3380CC4-5D6E-409C-BE32-E72D297353CC}">
                <c16:uniqueId val="{00000007-2A8B-E547-BD3F-2F618AEE29DB}"/>
              </c:ext>
            </c:extLst>
          </c:dPt>
          <c:dPt>
            <c:idx val="4"/>
            <c:bubble3D val="0"/>
            <c:spPr>
              <a:solidFill>
                <a:schemeClr val="accent1">
                  <a:tint val="93000"/>
                </a:schemeClr>
              </a:solidFill>
              <a:ln w="19050">
                <a:solidFill>
                  <a:schemeClr val="lt1"/>
                </a:solidFill>
              </a:ln>
              <a:effectLst/>
            </c:spPr>
            <c:extLst>
              <c:ext xmlns:c16="http://schemas.microsoft.com/office/drawing/2014/chart" uri="{C3380CC4-5D6E-409C-BE32-E72D297353CC}">
                <c16:uniqueId val="{00000009-2A8B-E547-BD3F-2F618AEE29DB}"/>
              </c:ext>
            </c:extLst>
          </c:dPt>
          <c:dPt>
            <c:idx val="5"/>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B-2A8B-E547-BD3F-2F618AEE29DB}"/>
              </c:ext>
            </c:extLst>
          </c:dPt>
          <c:dPt>
            <c:idx val="6"/>
            <c:bubble3D val="0"/>
            <c:spPr>
              <a:solidFill>
                <a:schemeClr val="accent1">
                  <a:tint val="62000"/>
                </a:schemeClr>
              </a:solidFill>
              <a:ln w="19050">
                <a:solidFill>
                  <a:schemeClr val="lt1"/>
                </a:solidFill>
              </a:ln>
              <a:effectLst/>
            </c:spPr>
            <c:extLst>
              <c:ext xmlns:c16="http://schemas.microsoft.com/office/drawing/2014/chart" uri="{C3380CC4-5D6E-409C-BE32-E72D297353CC}">
                <c16:uniqueId val="{0000000D-2A8B-E547-BD3F-2F618AEE29DB}"/>
              </c:ext>
            </c:extLst>
          </c:dPt>
          <c:dPt>
            <c:idx val="7"/>
            <c:bubble3D val="0"/>
            <c:spPr>
              <a:solidFill>
                <a:schemeClr val="accent1">
                  <a:tint val="46000"/>
                </a:schemeClr>
              </a:solidFill>
              <a:ln w="19050">
                <a:solidFill>
                  <a:schemeClr val="lt1"/>
                </a:solidFill>
              </a:ln>
              <a:effectLst/>
            </c:spPr>
            <c:extLst>
              <c:ext xmlns:c16="http://schemas.microsoft.com/office/drawing/2014/chart" uri="{C3380CC4-5D6E-409C-BE32-E72D297353CC}">
                <c16:uniqueId val="{0000000F-2A8B-E547-BD3F-2F618AEE29DB}"/>
              </c:ext>
            </c:extLst>
          </c:dPt>
          <c:dLbls>
            <c:dLbl>
              <c:idx val="0"/>
              <c:layout>
                <c:manualLayout>
                  <c:x val="5.1229027043888424E-2"/>
                  <c:y val="3.48326245315592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A8B-E547-BD3F-2F618AEE29DB}"/>
                </c:ext>
              </c:extLst>
            </c:dLbl>
            <c:dLbl>
              <c:idx val="1"/>
              <c:layout>
                <c:manualLayout>
                  <c:x val="3.730232250380467E-2"/>
                  <c:y val="-0.1368074445239798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A8B-E547-BD3F-2F618AEE29DB}"/>
                </c:ext>
              </c:extLst>
            </c:dLbl>
            <c:dLbl>
              <c:idx val="2"/>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A8B-E547-BD3F-2F618AEE29DB}"/>
                </c:ext>
              </c:extLst>
            </c:dLbl>
            <c:dLbl>
              <c:idx val="3"/>
              <c:layout>
                <c:manualLayout>
                  <c:x val="-3.8041703682444375E-2"/>
                  <c:y val="-1.2271450971559338E-7"/>
                </c:manualLayout>
              </c:layout>
              <c:showLegendKey val="0"/>
              <c:showVal val="0"/>
              <c:showCatName val="1"/>
              <c:showSerName val="0"/>
              <c:showPercent val="1"/>
              <c:showBubbleSize val="0"/>
              <c:extLst>
                <c:ext xmlns:c15="http://schemas.microsoft.com/office/drawing/2012/chart" uri="{CE6537A1-D6FC-4f65-9D91-7224C49458BB}">
                  <c15:layout>
                    <c:manualLayout>
                      <c:w val="0.30831808186138887"/>
                      <c:h val="0.14269033401894957"/>
                    </c:manualLayout>
                  </c15:layout>
                </c:ext>
                <c:ext xmlns:c16="http://schemas.microsoft.com/office/drawing/2014/chart" uri="{C3380CC4-5D6E-409C-BE32-E72D297353CC}">
                  <c16:uniqueId val="{00000007-2A8B-E547-BD3F-2F618AEE29DB}"/>
                </c:ext>
              </c:extLst>
            </c:dLbl>
            <c:dLbl>
              <c:idx val="4"/>
              <c:layout>
                <c:manualLayout>
                  <c:x val="8.4697893553961345E-3"/>
                  <c:y val="-0.11532756751810744"/>
                </c:manualLayout>
              </c:layout>
              <c:showLegendKey val="0"/>
              <c:showVal val="0"/>
              <c:showCatName val="1"/>
              <c:showSerName val="0"/>
              <c:showPercent val="1"/>
              <c:showBubbleSize val="0"/>
              <c:extLst>
                <c:ext xmlns:c15="http://schemas.microsoft.com/office/drawing/2012/chart" uri="{CE6537A1-D6FC-4f65-9D91-7224C49458BB}">
                  <c15:layout>
                    <c:manualLayout>
                      <c:w val="0.2910295152814838"/>
                      <c:h val="0.1444925684634645"/>
                    </c:manualLayout>
                  </c15:layout>
                </c:ext>
                <c:ext xmlns:c16="http://schemas.microsoft.com/office/drawing/2014/chart" uri="{C3380CC4-5D6E-409C-BE32-E72D297353CC}">
                  <c16:uniqueId val="{00000009-2A8B-E547-BD3F-2F618AEE29DB}"/>
                </c:ext>
              </c:extLst>
            </c:dLbl>
            <c:dLbl>
              <c:idx val="5"/>
              <c:layout>
                <c:manualLayout>
                  <c:x val="-7.0956225009688914E-2"/>
                  <c:y val="-4.247224444538015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A8B-E547-BD3F-2F618AEE29DB}"/>
                </c:ext>
              </c:extLst>
            </c:dLbl>
            <c:dLbl>
              <c:idx val="6"/>
              <c:layout>
                <c:manualLayout>
                  <c:x val="-3.5263396697261584E-2"/>
                  <c:y val="-2.389433941078220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A8B-E547-BD3F-2F618AEE29DB}"/>
                </c:ext>
              </c:extLst>
            </c:dLbl>
            <c:dLbl>
              <c:idx val="7"/>
              <c:layout>
                <c:manualLayout>
                  <c:x val="-1.3233167282661096E-2"/>
                  <c:y val="-3.552374135051301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A8B-E547-BD3F-2F618AEE29D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Sheet!$AD$34:$AD$41</c:f>
              <c:strCache>
                <c:ptCount val="8"/>
                <c:pt idx="0">
                  <c:v>Public Education</c:v>
                </c:pt>
                <c:pt idx="1">
                  <c:v>Increased EMS Capacity</c:v>
                </c:pt>
                <c:pt idx="2">
                  <c:v>ARF Response Capability</c:v>
                </c:pt>
                <c:pt idx="3">
                  <c:v>Increased Wildfire Capacity</c:v>
                </c:pt>
                <c:pt idx="4">
                  <c:v>Improved Technical Rescue</c:v>
                </c:pt>
                <c:pt idx="5">
                  <c:v>Increased Fire Training</c:v>
                </c:pt>
                <c:pt idx="6">
                  <c:v>Other</c:v>
                </c:pt>
                <c:pt idx="7">
                  <c:v>None</c:v>
                </c:pt>
              </c:strCache>
            </c:strRef>
          </c:cat>
          <c:val>
            <c:numRef>
              <c:f>Sheet!$AE$34:$AE$41</c:f>
              <c:numCache>
                <c:formatCode>0.0%</c:formatCode>
                <c:ptCount val="8"/>
                <c:pt idx="0">
                  <c:v>0.19354838709677419</c:v>
                </c:pt>
                <c:pt idx="1">
                  <c:v>0.25806451612903225</c:v>
                </c:pt>
                <c:pt idx="2">
                  <c:v>6.4516129032258063E-2</c:v>
                </c:pt>
                <c:pt idx="3">
                  <c:v>6.4516129032258063E-2</c:v>
                </c:pt>
                <c:pt idx="4">
                  <c:v>6.4516129032258063E-2</c:v>
                </c:pt>
                <c:pt idx="5">
                  <c:v>9.6774193548387094E-2</c:v>
                </c:pt>
                <c:pt idx="6">
                  <c:v>6.4516129032258063E-2</c:v>
                </c:pt>
                <c:pt idx="7">
                  <c:v>0.19354838709677419</c:v>
                </c:pt>
              </c:numCache>
            </c:numRef>
          </c:val>
          <c:extLst>
            <c:ext xmlns:c16="http://schemas.microsoft.com/office/drawing/2014/chart" uri="{C3380CC4-5D6E-409C-BE32-E72D297353CC}">
              <c16:uniqueId val="{00000010-2A8B-E547-BD3F-2F618AEE29DB}"/>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'Critical Issues'!$A$3:$A$12</c:f>
              <c:strCache>
                <c:ptCount val="10"/>
                <c:pt idx="0">
                  <c:v>Leadership Issues</c:v>
                </c:pt>
                <c:pt idx="1">
                  <c:v>Officer Development</c:v>
                </c:pt>
                <c:pt idx="2">
                  <c:v>Improved Communications</c:v>
                </c:pt>
                <c:pt idx="3">
                  <c:v>AFPD Board Issues</c:v>
                </c:pt>
                <c:pt idx="4">
                  <c:v>Lack of Staffing</c:v>
                </c:pt>
                <c:pt idx="5">
                  <c:v>Future Planning</c:v>
                </c:pt>
                <c:pt idx="6">
                  <c:v>Lack of Training</c:v>
                </c:pt>
                <c:pt idx="7">
                  <c:v>Volunteer Issues</c:v>
                </c:pt>
                <c:pt idx="8">
                  <c:v>Moral</c:v>
                </c:pt>
                <c:pt idx="9">
                  <c:v>Inter Agency Issues</c:v>
                </c:pt>
              </c:strCache>
            </c:strRef>
          </c:cat>
          <c:val>
            <c:numRef>
              <c:f>'Critical Issues'!$B$3:$B$12</c:f>
              <c:numCache>
                <c:formatCode>0%</c:formatCode>
                <c:ptCount val="10"/>
                <c:pt idx="0">
                  <c:v>0.16</c:v>
                </c:pt>
                <c:pt idx="1">
                  <c:v>0.11</c:v>
                </c:pt>
                <c:pt idx="2">
                  <c:v>0.09</c:v>
                </c:pt>
                <c:pt idx="3">
                  <c:v>7.0000000000000007E-2</c:v>
                </c:pt>
                <c:pt idx="4">
                  <c:v>7.0000000000000007E-2</c:v>
                </c:pt>
                <c:pt idx="5">
                  <c:v>7.0000000000000007E-2</c:v>
                </c:pt>
                <c:pt idx="6">
                  <c:v>0.05</c:v>
                </c:pt>
                <c:pt idx="7">
                  <c:v>0.04</c:v>
                </c:pt>
                <c:pt idx="8">
                  <c:v>0.04</c:v>
                </c:pt>
                <c:pt idx="9">
                  <c:v>0.02</c:v>
                </c:pt>
              </c:numCache>
            </c:numRef>
          </c:val>
          <c:extLst>
            <c:ext xmlns:c16="http://schemas.microsoft.com/office/drawing/2014/chart" uri="{C3380CC4-5D6E-409C-BE32-E72D297353CC}">
              <c16:uniqueId val="{00000000-B52B-104E-A115-C41D84989973}"/>
            </c:ext>
          </c:extLst>
        </c:ser>
        <c:dLbls>
          <c:showLegendKey val="0"/>
          <c:showVal val="0"/>
          <c:showCatName val="0"/>
          <c:showSerName val="0"/>
          <c:showPercent val="0"/>
          <c:showBubbleSize val="0"/>
        </c:dLbls>
        <c:gapWidth val="182"/>
        <c:axId val="304065279"/>
        <c:axId val="304067439"/>
      </c:barChart>
      <c:catAx>
        <c:axId val="3040652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04067439"/>
        <c:crosses val="autoZero"/>
        <c:auto val="1"/>
        <c:lblAlgn val="ctr"/>
        <c:lblOffset val="100"/>
        <c:noMultiLvlLbl val="0"/>
      </c:catAx>
      <c:valAx>
        <c:axId val="30406743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040652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'Question 3'!$B$3</c:f>
              <c:strCache>
                <c:ptCount val="1"/>
                <c:pt idx="0">
                  <c:v>Responses</c:v>
                </c:pt>
              </c:strCache>
            </c:strRef>
          </c:tx>
          <c:spPr>
            <a:solidFill>
              <a:schemeClr val="accent1"/>
            </a:solidFill>
            <a:ln>
              <a:noFill/>
            </a:ln>
            <a:effectLst/>
          </c:spPr>
          <c:invertIfNegative val="0"/>
          <c:cat>
            <c:strRef>
              <c:f>'Question 3'!$A$4:$A$8</c:f>
              <c:strCache>
                <c:ptCount val="5"/>
                <c:pt idx="0">
                  <c:v>Very good</c:v>
                </c:pt>
                <c:pt idx="1">
                  <c:v>Good</c:v>
                </c:pt>
                <c:pt idx="2">
                  <c:v>Adequate</c:v>
                </c:pt>
                <c:pt idx="3">
                  <c:v>Poor</c:v>
                </c:pt>
                <c:pt idx="4">
                  <c:v>Very Poor</c:v>
                </c:pt>
              </c:strCache>
            </c:strRef>
          </c:cat>
          <c:val>
            <c:numRef>
              <c:f>'Question 3'!$B$4:$B$8</c:f>
              <c:numCache>
                <c:formatCode>0.00%</c:formatCode>
                <c:ptCount val="5"/>
                <c:pt idx="0">
                  <c:v>0.1071</c:v>
                </c:pt>
                <c:pt idx="1">
                  <c:v>0.35709999999999997</c:v>
                </c:pt>
                <c:pt idx="2">
                  <c:v>0.32140000000000002</c:v>
                </c:pt>
                <c:pt idx="3">
                  <c:v>0.1429</c:v>
                </c:pt>
                <c:pt idx="4">
                  <c:v>7.1399999999999991E-2</c:v>
                </c:pt>
              </c:numCache>
            </c:numRef>
          </c:val>
          <c:extLst>
            <c:ext xmlns:c16="http://schemas.microsoft.com/office/drawing/2014/chart" uri="{C3380CC4-5D6E-409C-BE32-E72D297353CC}">
              <c16:uniqueId val="{00000000-EBD1-C048-9AE0-9DD19E2F0C21}"/>
            </c:ext>
          </c:extLst>
        </c:ser>
        <c:dLbls>
          <c:showLegendKey val="0"/>
          <c:showVal val="0"/>
          <c:showCatName val="0"/>
          <c:showSerName val="0"/>
          <c:showPercent val="0"/>
          <c:showBubbleSize val="0"/>
        </c:dLbls>
        <c:gapWidth val="150"/>
        <c:axId val="10"/>
        <c:axId val="100"/>
      </c:barChart>
      <c:valAx>
        <c:axId val="100"/>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0.0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
        <c:crosses val="autoZero"/>
        <c:crossBetween val="between"/>
      </c:valAx>
      <c:catAx>
        <c:axId val="10"/>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
        <c:crosses val="autoZero"/>
        <c:auto val="0"/>
        <c:lblAlgn val="ctr"/>
        <c:lblOffset val="100"/>
        <c:noMultiLvlLbl val="0"/>
      </c:catAx>
      <c:spPr>
        <a:noFill/>
        <a:ln>
          <a:noFill/>
        </a:ln>
        <a:effectLst/>
      </c:spPr>
    </c:plotArea>
    <c:plotVisOnly val="0"/>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Sheet1!$C$32</c:f>
              <c:strCache>
                <c:ptCount val="1"/>
                <c:pt idx="0">
                  <c:v>Percentage</c:v>
                </c:pt>
              </c:strCache>
            </c:strRef>
          </c:tx>
          <c:dPt>
            <c:idx val="0"/>
            <c:bubble3D val="0"/>
            <c:spPr>
              <a:solidFill>
                <a:schemeClr val="accent1">
                  <a:shade val="50000"/>
                </a:schemeClr>
              </a:solidFill>
              <a:ln w="19050">
                <a:solidFill>
                  <a:schemeClr val="lt1"/>
                </a:solidFill>
              </a:ln>
              <a:effectLst/>
            </c:spPr>
            <c:extLst>
              <c:ext xmlns:c16="http://schemas.microsoft.com/office/drawing/2014/chart" uri="{C3380CC4-5D6E-409C-BE32-E72D297353CC}">
                <c16:uniqueId val="{00000001-574F-6949-98BE-F1506F8EC9C3}"/>
              </c:ext>
            </c:extLst>
          </c:dPt>
          <c:dPt>
            <c:idx val="1"/>
            <c:bubble3D val="0"/>
            <c:spPr>
              <a:solidFill>
                <a:schemeClr val="accent1">
                  <a:shade val="70000"/>
                </a:schemeClr>
              </a:solidFill>
              <a:ln w="19050">
                <a:solidFill>
                  <a:schemeClr val="lt1"/>
                </a:solidFill>
              </a:ln>
              <a:effectLst/>
            </c:spPr>
            <c:extLst>
              <c:ext xmlns:c16="http://schemas.microsoft.com/office/drawing/2014/chart" uri="{C3380CC4-5D6E-409C-BE32-E72D297353CC}">
                <c16:uniqueId val="{00000003-574F-6949-98BE-F1506F8EC9C3}"/>
              </c:ext>
            </c:extLst>
          </c:dPt>
          <c:dPt>
            <c:idx val="2"/>
            <c:bubble3D val="0"/>
            <c:spPr>
              <a:solidFill>
                <a:schemeClr val="accent1">
                  <a:shade val="90000"/>
                </a:schemeClr>
              </a:solidFill>
              <a:ln w="19050">
                <a:solidFill>
                  <a:schemeClr val="lt1"/>
                </a:solidFill>
              </a:ln>
              <a:effectLst/>
            </c:spPr>
            <c:extLst>
              <c:ext xmlns:c16="http://schemas.microsoft.com/office/drawing/2014/chart" uri="{C3380CC4-5D6E-409C-BE32-E72D297353CC}">
                <c16:uniqueId val="{00000005-574F-6949-98BE-F1506F8EC9C3}"/>
              </c:ext>
            </c:extLst>
          </c:dPt>
          <c:dPt>
            <c:idx val="3"/>
            <c:bubble3D val="0"/>
            <c:spPr>
              <a:solidFill>
                <a:schemeClr val="accent1">
                  <a:tint val="90000"/>
                </a:schemeClr>
              </a:solidFill>
              <a:ln w="19050">
                <a:solidFill>
                  <a:schemeClr val="lt1"/>
                </a:solidFill>
              </a:ln>
              <a:effectLst/>
            </c:spPr>
            <c:extLst>
              <c:ext xmlns:c16="http://schemas.microsoft.com/office/drawing/2014/chart" uri="{C3380CC4-5D6E-409C-BE32-E72D297353CC}">
                <c16:uniqueId val="{00000007-574F-6949-98BE-F1506F8EC9C3}"/>
              </c:ext>
            </c:extLst>
          </c:dPt>
          <c:dPt>
            <c:idx val="4"/>
            <c:bubble3D val="0"/>
            <c:spPr>
              <a:solidFill>
                <a:schemeClr val="accent1">
                  <a:tint val="70000"/>
                </a:schemeClr>
              </a:solidFill>
              <a:ln w="19050">
                <a:solidFill>
                  <a:schemeClr val="lt1"/>
                </a:solidFill>
              </a:ln>
              <a:effectLst/>
            </c:spPr>
            <c:extLst>
              <c:ext xmlns:c16="http://schemas.microsoft.com/office/drawing/2014/chart" uri="{C3380CC4-5D6E-409C-BE32-E72D297353CC}">
                <c16:uniqueId val="{00000009-574F-6949-98BE-F1506F8EC9C3}"/>
              </c:ext>
            </c:extLst>
          </c:dPt>
          <c:dPt>
            <c:idx val="5"/>
            <c:bubble3D val="0"/>
            <c:spPr>
              <a:solidFill>
                <a:schemeClr val="accent1">
                  <a:tint val="50000"/>
                </a:schemeClr>
              </a:solidFill>
              <a:ln w="19050">
                <a:solidFill>
                  <a:schemeClr val="lt1"/>
                </a:solidFill>
              </a:ln>
              <a:effectLst/>
            </c:spPr>
            <c:extLst>
              <c:ext xmlns:c16="http://schemas.microsoft.com/office/drawing/2014/chart" uri="{C3380CC4-5D6E-409C-BE32-E72D297353CC}">
                <c16:uniqueId val="{0000000B-574F-6949-98BE-F1506F8EC9C3}"/>
              </c:ext>
            </c:extLst>
          </c:dPt>
          <c:dLbls>
            <c:dLbl>
              <c:idx val="0"/>
              <c:layout>
                <c:manualLayout>
                  <c:x val="2.2222222222222223E-2"/>
                  <c:y val="-0.23148148148148157"/>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4F-6949-98BE-F1506F8EC9C3}"/>
                </c:ext>
              </c:extLst>
            </c:dLbl>
            <c:dLbl>
              <c:idx val="1"/>
              <c:layout>
                <c:manualLayout>
                  <c:x val="0.20277777777777778"/>
                  <c:y val="-7.407407407407407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4F-6949-98BE-F1506F8EC9C3}"/>
                </c:ext>
              </c:extLst>
            </c:dLbl>
            <c:dLbl>
              <c:idx val="2"/>
              <c:layout>
                <c:manualLayout>
                  <c:x val="0.11453093639030411"/>
                  <c:y val="-4.0047031527824366E-4"/>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45520698861140202"/>
                      <c:h val="0.10182643237817893"/>
                    </c:manualLayout>
                  </c15:layout>
                </c:ext>
                <c:ext xmlns:c16="http://schemas.microsoft.com/office/drawing/2014/chart" uri="{C3380CC4-5D6E-409C-BE32-E72D297353CC}">
                  <c16:uniqueId val="{00000005-574F-6949-98BE-F1506F8EC9C3}"/>
                </c:ext>
              </c:extLst>
            </c:dLbl>
            <c:dLbl>
              <c:idx val="3"/>
              <c:layout>
                <c:manualLayout>
                  <c:x val="-0.10000000000000002"/>
                  <c:y val="4.6296296296294602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74F-6949-98BE-F1506F8EC9C3}"/>
                </c:ext>
              </c:extLst>
            </c:dLbl>
            <c:dLbl>
              <c:idx val="4"/>
              <c:layout>
                <c:manualLayout>
                  <c:x val="0"/>
                  <c:y val="-4.294393354336502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74F-6949-98BE-F1506F8EC9C3}"/>
                </c:ext>
              </c:extLst>
            </c:dLbl>
            <c:dLbl>
              <c:idx val="5"/>
              <c:layout>
                <c:manualLayout>
                  <c:x val="-2.7777777777777779E-3"/>
                  <c:y val="-0.20833333333333334"/>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74F-6949-98BE-F1506F8EC9C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Sheet1!$B$33:$B$38</c:f>
              <c:strCache>
                <c:ptCount val="6"/>
                <c:pt idx="0">
                  <c:v>Extremely satisfied</c:v>
                </c:pt>
                <c:pt idx="1">
                  <c:v>Satisfied</c:v>
                </c:pt>
                <c:pt idx="2">
                  <c:v>Neither satisfied nor dissatisfied</c:v>
                </c:pt>
                <c:pt idx="3">
                  <c:v>Dissatisfied</c:v>
                </c:pt>
                <c:pt idx="4">
                  <c:v>Very dissatisfied</c:v>
                </c:pt>
                <c:pt idx="5">
                  <c:v>Not applicable</c:v>
                </c:pt>
              </c:strCache>
            </c:strRef>
          </c:cat>
          <c:val>
            <c:numRef>
              <c:f>Sheet1!$C$33:$C$38</c:f>
              <c:numCache>
                <c:formatCode>0.00%</c:formatCode>
                <c:ptCount val="6"/>
                <c:pt idx="0">
                  <c:v>0.42309999999999998</c:v>
                </c:pt>
                <c:pt idx="1">
                  <c:v>3.85E-2</c:v>
                </c:pt>
                <c:pt idx="2">
                  <c:v>0.1154</c:v>
                </c:pt>
                <c:pt idx="3">
                  <c:v>7.690000000000001E-2</c:v>
                </c:pt>
                <c:pt idx="4">
                  <c:v>0</c:v>
                </c:pt>
                <c:pt idx="5">
                  <c:v>0.34620000000000001</c:v>
                </c:pt>
              </c:numCache>
            </c:numRef>
          </c:val>
          <c:extLst>
            <c:ext xmlns:c16="http://schemas.microsoft.com/office/drawing/2014/chart" uri="{C3380CC4-5D6E-409C-BE32-E72D297353CC}">
              <c16:uniqueId val="{0000000C-574F-6949-98BE-F1506F8EC9C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1623-0140-97F5-64D70EBDDAD4}"/>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1623-0140-97F5-64D70EBDDAD4}"/>
              </c:ext>
            </c:extLst>
          </c:dPt>
          <c:dPt>
            <c:idx val="2"/>
            <c:invertIfNegative val="0"/>
            <c:bubble3D val="0"/>
            <c:spPr>
              <a:solidFill>
                <a:schemeClr val="tx1"/>
              </a:solidFill>
              <a:ln>
                <a:noFill/>
              </a:ln>
              <a:effectLst/>
            </c:spPr>
            <c:extLst>
              <c:ext xmlns:c16="http://schemas.microsoft.com/office/drawing/2014/chart" uri="{C3380CC4-5D6E-409C-BE32-E72D297353CC}">
                <c16:uniqueId val="{00000005-1623-0140-97F5-64D70EBDDAD4}"/>
              </c:ext>
            </c:extLst>
          </c:dPt>
          <c:dPt>
            <c:idx val="3"/>
            <c:invertIfNegative val="0"/>
            <c:bubble3D val="0"/>
            <c:spPr>
              <a:solidFill>
                <a:schemeClr val="tx1"/>
              </a:solidFill>
              <a:ln>
                <a:noFill/>
              </a:ln>
              <a:effectLst/>
            </c:spPr>
            <c:extLst>
              <c:ext xmlns:c16="http://schemas.microsoft.com/office/drawing/2014/chart" uri="{C3380CC4-5D6E-409C-BE32-E72D297353CC}">
                <c16:uniqueId val="{00000007-1623-0140-97F5-64D70EBDDAD4}"/>
              </c:ext>
            </c:extLst>
          </c:dPt>
          <c:dPt>
            <c:idx val="4"/>
            <c:invertIfNegative val="0"/>
            <c:bubble3D val="0"/>
            <c:spPr>
              <a:solidFill>
                <a:srgbClr val="FF0000"/>
              </a:solidFill>
              <a:ln>
                <a:noFill/>
              </a:ln>
              <a:effectLst/>
            </c:spPr>
            <c:extLst>
              <c:ext xmlns:c16="http://schemas.microsoft.com/office/drawing/2014/chart" uri="{C3380CC4-5D6E-409C-BE32-E72D297353CC}">
                <c16:uniqueId val="{00000009-1623-0140-97F5-64D70EBDDAD4}"/>
              </c:ext>
            </c:extLst>
          </c:dPt>
          <c:dPt>
            <c:idx val="5"/>
            <c:invertIfNegative val="0"/>
            <c:bubble3D val="0"/>
            <c:spPr>
              <a:solidFill>
                <a:srgbClr val="FF0000"/>
              </a:solidFill>
              <a:ln>
                <a:noFill/>
              </a:ln>
              <a:effectLst/>
            </c:spPr>
            <c:extLst>
              <c:ext xmlns:c16="http://schemas.microsoft.com/office/drawing/2014/chart" uri="{C3380CC4-5D6E-409C-BE32-E72D297353CC}">
                <c16:uniqueId val="{0000000B-1623-0140-97F5-64D70EBDDAD4}"/>
              </c:ext>
            </c:extLst>
          </c:dPt>
          <c:dPt>
            <c:idx val="6"/>
            <c:invertIfNegative val="0"/>
            <c:bubble3D val="0"/>
            <c:spPr>
              <a:solidFill>
                <a:srgbClr val="FF0000"/>
              </a:solidFill>
              <a:ln>
                <a:noFill/>
              </a:ln>
              <a:effectLst/>
            </c:spPr>
            <c:extLst>
              <c:ext xmlns:c16="http://schemas.microsoft.com/office/drawing/2014/chart" uri="{C3380CC4-5D6E-409C-BE32-E72D297353CC}">
                <c16:uniqueId val="{0000000D-1623-0140-97F5-64D70EBDDAD4}"/>
              </c:ext>
            </c:extLst>
          </c:dPt>
          <c:dPt>
            <c:idx val="7"/>
            <c:invertIfNegative val="0"/>
            <c:bubble3D val="0"/>
            <c:spPr>
              <a:solidFill>
                <a:srgbClr val="FF0000"/>
              </a:solidFill>
              <a:ln>
                <a:noFill/>
              </a:ln>
              <a:effectLst/>
            </c:spPr>
            <c:extLst>
              <c:ext xmlns:c16="http://schemas.microsoft.com/office/drawing/2014/chart" uri="{C3380CC4-5D6E-409C-BE32-E72D297353CC}">
                <c16:uniqueId val="{0000000F-1623-0140-97F5-64D70EBDDAD4}"/>
              </c:ext>
            </c:extLst>
          </c:dPt>
          <c:dPt>
            <c:idx val="8"/>
            <c:invertIfNegative val="0"/>
            <c:bubble3D val="0"/>
            <c:spPr>
              <a:solidFill>
                <a:srgbClr val="00B050"/>
              </a:solidFill>
              <a:ln>
                <a:noFill/>
              </a:ln>
              <a:effectLst/>
            </c:spPr>
            <c:extLst>
              <c:ext xmlns:c16="http://schemas.microsoft.com/office/drawing/2014/chart" uri="{C3380CC4-5D6E-409C-BE32-E72D297353CC}">
                <c16:uniqueId val="{00000011-1623-0140-97F5-64D70EBDDAD4}"/>
              </c:ext>
            </c:extLst>
          </c:dPt>
          <c:dPt>
            <c:idx val="9"/>
            <c:invertIfNegative val="0"/>
            <c:bubble3D val="0"/>
            <c:spPr>
              <a:solidFill>
                <a:srgbClr val="00B050"/>
              </a:solidFill>
              <a:ln>
                <a:noFill/>
              </a:ln>
              <a:effectLst/>
            </c:spPr>
            <c:extLst>
              <c:ext xmlns:c16="http://schemas.microsoft.com/office/drawing/2014/chart" uri="{C3380CC4-5D6E-409C-BE32-E72D297353CC}">
                <c16:uniqueId val="{00000013-1623-0140-97F5-64D70EBDDAD4}"/>
              </c:ext>
            </c:extLst>
          </c:dPt>
          <c:dPt>
            <c:idx val="10"/>
            <c:invertIfNegative val="0"/>
            <c:bubble3D val="0"/>
            <c:spPr>
              <a:solidFill>
                <a:srgbClr val="7030A0"/>
              </a:solidFill>
              <a:ln>
                <a:noFill/>
              </a:ln>
              <a:effectLst/>
            </c:spPr>
            <c:extLst>
              <c:ext xmlns:c16="http://schemas.microsoft.com/office/drawing/2014/chart" uri="{C3380CC4-5D6E-409C-BE32-E72D297353CC}">
                <c16:uniqueId val="{00000015-1623-0140-97F5-64D70EBDDAD4}"/>
              </c:ext>
            </c:extLst>
          </c:dPt>
          <c:dPt>
            <c:idx val="11"/>
            <c:invertIfNegative val="0"/>
            <c:bubble3D val="0"/>
            <c:spPr>
              <a:solidFill>
                <a:schemeClr val="bg1">
                  <a:lumMod val="50000"/>
                </a:schemeClr>
              </a:solidFill>
              <a:ln>
                <a:noFill/>
              </a:ln>
              <a:effectLst/>
            </c:spPr>
            <c:extLst>
              <c:ext xmlns:c16="http://schemas.microsoft.com/office/drawing/2014/chart" uri="{C3380CC4-5D6E-409C-BE32-E72D297353CC}">
                <c16:uniqueId val="{00000017-1623-0140-97F5-64D70EBDDAD4}"/>
              </c:ext>
            </c:extLst>
          </c:dPt>
          <c:cat>
            <c:strRef>
              <c:f>Sheet4!$A$1:$A$13</c:f>
              <c:strCache>
                <c:ptCount val="13"/>
                <c:pt idx="0">
                  <c:v>Adequate Equipment</c:v>
                </c:pt>
                <c:pt idx="1">
                  <c:v>Transition to Paid Department</c:v>
                </c:pt>
                <c:pt idx="2">
                  <c:v>Cost Effective</c:v>
                </c:pt>
                <c:pt idx="3">
                  <c:v>Communitation / Accountability</c:v>
                </c:pt>
                <c:pt idx="4">
                  <c:v>EMS </c:v>
                </c:pt>
                <c:pt idx="5">
                  <c:v>Manage Fire Code</c:v>
                </c:pt>
                <c:pt idx="6">
                  <c:v>Wildland Mitigation</c:v>
                </c:pt>
                <c:pt idx="7">
                  <c:v>Support volunteers</c:v>
                </c:pt>
                <c:pt idx="8">
                  <c:v>Public Education</c:v>
                </c:pt>
                <c:pt idx="9">
                  <c:v>"Put out the Fire"</c:v>
                </c:pt>
                <c:pt idx="10">
                  <c:v>Rapid Response</c:v>
                </c:pt>
                <c:pt idx="11">
                  <c:v>Highly Trained Staff</c:v>
                </c:pt>
                <c:pt idx="12">
                  <c:v>Professional Response On/Off Duty</c:v>
                </c:pt>
              </c:strCache>
            </c:strRef>
          </c:cat>
          <c:val>
            <c:numRef>
              <c:f>Sheet4!$B$1:$B$13</c:f>
              <c:numCache>
                <c:formatCode>General</c:formatCode>
                <c:ptCount val="13"/>
                <c:pt idx="0">
                  <c:v>3</c:v>
                </c:pt>
                <c:pt idx="1">
                  <c:v>3</c:v>
                </c:pt>
                <c:pt idx="2">
                  <c:v>4</c:v>
                </c:pt>
                <c:pt idx="3">
                  <c:v>4</c:v>
                </c:pt>
                <c:pt idx="4">
                  <c:v>5</c:v>
                </c:pt>
                <c:pt idx="5">
                  <c:v>5</c:v>
                </c:pt>
                <c:pt idx="6">
                  <c:v>5</c:v>
                </c:pt>
                <c:pt idx="7">
                  <c:v>5</c:v>
                </c:pt>
                <c:pt idx="8">
                  <c:v>7</c:v>
                </c:pt>
                <c:pt idx="9">
                  <c:v>7</c:v>
                </c:pt>
                <c:pt idx="10">
                  <c:v>9</c:v>
                </c:pt>
                <c:pt idx="11">
                  <c:v>11</c:v>
                </c:pt>
                <c:pt idx="12">
                  <c:v>12</c:v>
                </c:pt>
              </c:numCache>
            </c:numRef>
          </c:val>
          <c:extLst>
            <c:ext xmlns:c16="http://schemas.microsoft.com/office/drawing/2014/chart" uri="{C3380CC4-5D6E-409C-BE32-E72D297353CC}">
              <c16:uniqueId val="{00000018-1623-0140-97F5-64D70EBDDAD4}"/>
            </c:ext>
          </c:extLst>
        </c:ser>
        <c:dLbls>
          <c:showLegendKey val="0"/>
          <c:showVal val="0"/>
          <c:showCatName val="0"/>
          <c:showSerName val="0"/>
          <c:showPercent val="0"/>
          <c:showBubbleSize val="0"/>
        </c:dLbls>
        <c:gapWidth val="182"/>
        <c:axId val="1512648336"/>
        <c:axId val="1518104576"/>
      </c:barChart>
      <c:catAx>
        <c:axId val="1512648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518104576"/>
        <c:crosses val="autoZero"/>
        <c:auto val="1"/>
        <c:lblAlgn val="ctr"/>
        <c:lblOffset val="100"/>
        <c:noMultiLvlLbl val="0"/>
      </c:catAx>
      <c:valAx>
        <c:axId val="151810457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1264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Sheet1!$C$51</c:f>
              <c:strCache>
                <c:ptCount val="1"/>
                <c:pt idx="0">
                  <c:v>Percent</c:v>
                </c:pt>
              </c:strCache>
            </c:strRef>
          </c:tx>
          <c:dPt>
            <c:idx val="0"/>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1-84C9-B947-B9DE-16B6AE4ACA4A}"/>
              </c:ext>
            </c:extLst>
          </c:dPt>
          <c:dPt>
            <c:idx val="1"/>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3-84C9-B947-B9DE-16B6AE4ACA4A}"/>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84C9-B947-B9DE-16B6AE4ACA4A}"/>
              </c:ext>
            </c:extLst>
          </c:dPt>
          <c:dPt>
            <c:idx val="3"/>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7-84C9-B947-B9DE-16B6AE4ACA4A}"/>
              </c:ext>
            </c:extLst>
          </c:dPt>
          <c:dPt>
            <c:idx val="4"/>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9-84C9-B947-B9DE-16B6AE4ACA4A}"/>
              </c:ext>
            </c:extLst>
          </c:dPt>
          <c:dLbls>
            <c:dLbl>
              <c:idx val="0"/>
              <c:layout>
                <c:manualLayout>
                  <c:x val="-5.636975065616813E-2"/>
                  <c:y val="-0.34565440229062278"/>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091353346456693"/>
                      <c:h val="0.23254554998806967"/>
                    </c:manualLayout>
                  </c15:layout>
                </c:ext>
                <c:ext xmlns:c16="http://schemas.microsoft.com/office/drawing/2014/chart" uri="{C3380CC4-5D6E-409C-BE32-E72D297353CC}">
                  <c16:uniqueId val="{00000001-84C9-B947-B9DE-16B6AE4ACA4A}"/>
                </c:ext>
              </c:extLst>
            </c:dLbl>
            <c:dLbl>
              <c:idx val="1"/>
              <c:layout>
                <c:manualLayout>
                  <c:x val="-7.8094652230971132E-2"/>
                  <c:y val="-1.277575757575757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C9-B947-B9DE-16B6AE4ACA4A}"/>
                </c:ext>
              </c:extLst>
            </c:dLbl>
            <c:dLbl>
              <c:idx val="2"/>
              <c:layout>
                <c:manualLayout>
                  <c:x val="1.3021653543307087E-3"/>
                  <c:y val="-8.60600334049152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4C9-B947-B9DE-16B6AE4ACA4A}"/>
                </c:ext>
              </c:extLst>
            </c:dLbl>
            <c:dLbl>
              <c:idx val="3"/>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7-84C9-B947-B9DE-16B6AE4ACA4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Sheet1!$B$52:$B$56</c:f>
              <c:strCache>
                <c:ptCount val="5"/>
                <c:pt idx="0">
                  <c:v>Extremely Important</c:v>
                </c:pt>
                <c:pt idx="1">
                  <c:v>Very Important</c:v>
                </c:pt>
                <c:pt idx="2">
                  <c:v>Moderately Important</c:v>
                </c:pt>
                <c:pt idx="3">
                  <c:v>Not So Important</c:v>
                </c:pt>
                <c:pt idx="4">
                  <c:v>No opinion</c:v>
                </c:pt>
              </c:strCache>
            </c:strRef>
          </c:cat>
          <c:val>
            <c:numRef>
              <c:f>Sheet1!$C$52:$C$56</c:f>
              <c:numCache>
                <c:formatCode>0.00%</c:formatCode>
                <c:ptCount val="5"/>
                <c:pt idx="0">
                  <c:v>0.5</c:v>
                </c:pt>
                <c:pt idx="1">
                  <c:v>0.16669999999999999</c:v>
                </c:pt>
                <c:pt idx="2">
                  <c:v>0.1333</c:v>
                </c:pt>
                <c:pt idx="3">
                  <c:v>0.16669999999999999</c:v>
                </c:pt>
                <c:pt idx="4">
                  <c:v>3.3300000000000003E-2</c:v>
                </c:pt>
              </c:numCache>
            </c:numRef>
          </c:val>
          <c:extLst>
            <c:ext xmlns:c16="http://schemas.microsoft.com/office/drawing/2014/chart" uri="{C3380CC4-5D6E-409C-BE32-E72D297353CC}">
              <c16:uniqueId val="{0000000A-84C9-B947-B9DE-16B6AE4ACA4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Sheet1!$C$81</c:f>
              <c:strCache>
                <c:ptCount val="1"/>
                <c:pt idx="0">
                  <c:v>percent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F36-944A-A1D6-F09FC98405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F36-944A-A1D6-F09FC98405B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F36-944A-A1D6-F09FC98405BF}"/>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Sheet1!$B$82:$B$84</c:f>
              <c:strCache>
                <c:ptCount val="3"/>
                <c:pt idx="0">
                  <c:v>4 minutes</c:v>
                </c:pt>
                <c:pt idx="1">
                  <c:v>6 minutes</c:v>
                </c:pt>
                <c:pt idx="2">
                  <c:v>8 minutes</c:v>
                </c:pt>
              </c:strCache>
            </c:strRef>
          </c:cat>
          <c:val>
            <c:numRef>
              <c:f>Sheet1!$C$82:$C$84</c:f>
              <c:numCache>
                <c:formatCode>0.00%</c:formatCode>
                <c:ptCount val="3"/>
                <c:pt idx="0">
                  <c:v>0.26319999999999999</c:v>
                </c:pt>
                <c:pt idx="1">
                  <c:v>0.42109999999999997</c:v>
                </c:pt>
                <c:pt idx="2">
                  <c:v>0.31580000000000003</c:v>
                </c:pt>
              </c:numCache>
            </c:numRef>
          </c:val>
          <c:extLst>
            <c:ext xmlns:c16="http://schemas.microsoft.com/office/drawing/2014/chart" uri="{C3380CC4-5D6E-409C-BE32-E72D297353CC}">
              <c16:uniqueId val="{00000006-FF36-944A-A1D6-F09FC98405BF}"/>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'Question 3'!$B$3</c:f>
              <c:strCache>
                <c:ptCount val="1"/>
                <c:pt idx="0">
                  <c:v>Responses</c:v>
                </c:pt>
              </c:strCache>
            </c:strRef>
          </c:tx>
          <c:spPr>
            <a:solidFill>
              <a:schemeClr val="accent1"/>
            </a:solidFill>
            <a:ln>
              <a:noFill/>
            </a:ln>
            <a:effectLst/>
          </c:spPr>
          <c:invertIfNegative val="0"/>
          <c:cat>
            <c:strRef>
              <c:f>'Question 3'!$A$4:$A$8</c:f>
              <c:strCache>
                <c:ptCount val="5"/>
                <c:pt idx="0">
                  <c:v>Very good</c:v>
                </c:pt>
                <c:pt idx="1">
                  <c:v>Good</c:v>
                </c:pt>
                <c:pt idx="2">
                  <c:v>Adequate</c:v>
                </c:pt>
                <c:pt idx="3">
                  <c:v>Poor</c:v>
                </c:pt>
                <c:pt idx="4">
                  <c:v>Very Poor</c:v>
                </c:pt>
              </c:strCache>
            </c:strRef>
          </c:cat>
          <c:val>
            <c:numRef>
              <c:f>'Question 3'!$B$4:$B$8</c:f>
              <c:numCache>
                <c:formatCode>0.00%</c:formatCode>
                <c:ptCount val="5"/>
                <c:pt idx="0">
                  <c:v>0.1071</c:v>
                </c:pt>
                <c:pt idx="1">
                  <c:v>0.35709999999999997</c:v>
                </c:pt>
                <c:pt idx="2">
                  <c:v>0.32140000000000002</c:v>
                </c:pt>
                <c:pt idx="3">
                  <c:v>0.1429</c:v>
                </c:pt>
                <c:pt idx="4">
                  <c:v>7.1399999999999991E-2</c:v>
                </c:pt>
              </c:numCache>
            </c:numRef>
          </c:val>
          <c:extLst>
            <c:ext xmlns:c16="http://schemas.microsoft.com/office/drawing/2014/chart" uri="{C3380CC4-5D6E-409C-BE32-E72D297353CC}">
              <c16:uniqueId val="{00000000-EBD1-C048-9AE0-9DD19E2F0C21}"/>
            </c:ext>
          </c:extLst>
        </c:ser>
        <c:dLbls>
          <c:showLegendKey val="0"/>
          <c:showVal val="0"/>
          <c:showCatName val="0"/>
          <c:showSerName val="0"/>
          <c:showPercent val="0"/>
          <c:showBubbleSize val="0"/>
        </c:dLbls>
        <c:gapWidth val="150"/>
        <c:axId val="10"/>
        <c:axId val="100"/>
      </c:barChart>
      <c:valAx>
        <c:axId val="100"/>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0.0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
        <c:crosses val="autoZero"/>
        <c:crossBetween val="between"/>
      </c:valAx>
      <c:catAx>
        <c:axId val="10"/>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
        <c:crosses val="autoZero"/>
        <c:auto val="0"/>
        <c:lblAlgn val="ctr"/>
        <c:lblOffset val="100"/>
        <c:noMultiLvlLbl val="0"/>
      </c:catAx>
      <c:spPr>
        <a:noFill/>
        <a:ln>
          <a:noFill/>
        </a:ln>
        <a:effectLst/>
      </c:spPr>
    </c:plotArea>
    <c:plotVisOnly val="0"/>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'Question 9'!$K$12</c:f>
              <c:strCache>
                <c:ptCount val="1"/>
                <c:pt idx="0">
                  <c:v>Percent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53-1D46-8C9B-D947C3A309B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53-1D46-8C9B-D947C3A309B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53-1D46-8C9B-D947C3A309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'Question 9'!$J$13:$J$15</c:f>
              <c:strCache>
                <c:ptCount val="3"/>
                <c:pt idx="0">
                  <c:v>Yes</c:v>
                </c:pt>
                <c:pt idx="1">
                  <c:v>No</c:v>
                </c:pt>
                <c:pt idx="2">
                  <c:v>Unknown</c:v>
                </c:pt>
              </c:strCache>
            </c:strRef>
          </c:cat>
          <c:val>
            <c:numRef>
              <c:f>'Question 9'!$K$13:$K$15</c:f>
              <c:numCache>
                <c:formatCode>0.00%</c:formatCode>
                <c:ptCount val="3"/>
                <c:pt idx="0">
                  <c:v>0.76</c:v>
                </c:pt>
                <c:pt idx="1">
                  <c:v>0.28000000000000003</c:v>
                </c:pt>
                <c:pt idx="2">
                  <c:v>0.04</c:v>
                </c:pt>
              </c:numCache>
            </c:numRef>
          </c:val>
          <c:extLst>
            <c:ext xmlns:c16="http://schemas.microsoft.com/office/drawing/2014/chart" uri="{C3380CC4-5D6E-409C-BE32-E72D297353CC}">
              <c16:uniqueId val="{00000006-CC53-1D46-8C9B-D947C3A309B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140270-A27E-42AA-8196-63B1753D305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7FA8A50-0D7F-4A98-A132-8075B77D6A52}">
      <dgm:prSet/>
      <dgm:spPr/>
      <dgm:t>
        <a:bodyPr/>
        <a:lstStyle/>
        <a:p>
          <a:r>
            <a:rPr lang="en-US" i="1" dirty="0"/>
            <a:t>Ensure the technical competence of all personnel (Training)</a:t>
          </a:r>
          <a:endParaRPr lang="en-US" dirty="0"/>
        </a:p>
      </dgm:t>
    </dgm:pt>
    <dgm:pt modelId="{936C939A-3C2C-4773-ACBC-1C7B89EF7422}" type="parTrans" cxnId="{CA9C99A2-E32E-4851-9BB5-2E5BC7943AF1}">
      <dgm:prSet/>
      <dgm:spPr/>
      <dgm:t>
        <a:bodyPr/>
        <a:lstStyle/>
        <a:p>
          <a:endParaRPr lang="en-US"/>
        </a:p>
      </dgm:t>
    </dgm:pt>
    <dgm:pt modelId="{2E23061D-083E-4861-87AD-9BB3ECEEDD57}" type="sibTrans" cxnId="{CA9C99A2-E32E-4851-9BB5-2E5BC7943AF1}">
      <dgm:prSet/>
      <dgm:spPr/>
      <dgm:t>
        <a:bodyPr/>
        <a:lstStyle/>
        <a:p>
          <a:endParaRPr lang="en-US"/>
        </a:p>
      </dgm:t>
    </dgm:pt>
    <dgm:pt modelId="{753BDE2D-5C12-4406-8A9E-CC35C7757FDB}">
      <dgm:prSet/>
      <dgm:spPr/>
      <dgm:t>
        <a:bodyPr/>
        <a:lstStyle/>
        <a:p>
          <a:r>
            <a:rPr lang="en-US" i="1" dirty="0"/>
            <a:t>Improve fire department response time to emergencies</a:t>
          </a:r>
          <a:endParaRPr lang="en-US" dirty="0"/>
        </a:p>
      </dgm:t>
    </dgm:pt>
    <dgm:pt modelId="{48CF626F-F612-4B3D-8174-FDD256431CF0}" type="parTrans" cxnId="{1F49CF84-3ED1-4FAD-A4DD-ED24BF58206D}">
      <dgm:prSet/>
      <dgm:spPr/>
      <dgm:t>
        <a:bodyPr/>
        <a:lstStyle/>
        <a:p>
          <a:endParaRPr lang="en-US"/>
        </a:p>
      </dgm:t>
    </dgm:pt>
    <dgm:pt modelId="{128B1484-B483-49A8-84A9-F7A43AF3116B}" type="sibTrans" cxnId="{1F49CF84-3ED1-4FAD-A4DD-ED24BF58206D}">
      <dgm:prSet/>
      <dgm:spPr/>
      <dgm:t>
        <a:bodyPr/>
        <a:lstStyle/>
        <a:p>
          <a:endParaRPr lang="en-US"/>
        </a:p>
      </dgm:t>
    </dgm:pt>
    <dgm:pt modelId="{A5A92DAC-A298-453F-9413-851B4C66881D}">
      <dgm:prSet/>
      <dgm:spPr/>
      <dgm:t>
        <a:bodyPr/>
        <a:lstStyle/>
        <a:p>
          <a:r>
            <a:rPr lang="en-US" i="1"/>
            <a:t>Equipment and facilities are reliable &amp; well maintained</a:t>
          </a:r>
          <a:endParaRPr lang="en-US"/>
        </a:p>
      </dgm:t>
    </dgm:pt>
    <dgm:pt modelId="{983DFB85-7157-4827-83B7-91C16EB53076}" type="parTrans" cxnId="{42DBC041-65C5-4063-B29E-A10117036577}">
      <dgm:prSet/>
      <dgm:spPr/>
      <dgm:t>
        <a:bodyPr/>
        <a:lstStyle/>
        <a:p>
          <a:endParaRPr lang="en-US"/>
        </a:p>
      </dgm:t>
    </dgm:pt>
    <dgm:pt modelId="{0C72CBD7-BF5F-42C4-9E56-34DFBDF848B4}" type="sibTrans" cxnId="{42DBC041-65C5-4063-B29E-A10117036577}">
      <dgm:prSet/>
      <dgm:spPr/>
      <dgm:t>
        <a:bodyPr/>
        <a:lstStyle/>
        <a:p>
          <a:endParaRPr lang="en-US"/>
        </a:p>
      </dgm:t>
    </dgm:pt>
    <dgm:pt modelId="{6E3E0666-2EE3-4F7D-A1C9-46B7D8DE939D}">
      <dgm:prSet/>
      <dgm:spPr/>
      <dgm:t>
        <a:bodyPr/>
        <a:lstStyle/>
        <a:p>
          <a:r>
            <a:rPr lang="en-US" i="1" dirty="0"/>
            <a:t>Contain costs to the taxpayers</a:t>
          </a:r>
          <a:endParaRPr lang="en-US" dirty="0"/>
        </a:p>
      </dgm:t>
    </dgm:pt>
    <dgm:pt modelId="{ACC73123-4352-42D8-AEB9-6BDA5E45BC9C}" type="parTrans" cxnId="{79CB8624-87F9-4D12-B02F-B7E224636DD2}">
      <dgm:prSet/>
      <dgm:spPr/>
      <dgm:t>
        <a:bodyPr/>
        <a:lstStyle/>
        <a:p>
          <a:endParaRPr lang="en-US"/>
        </a:p>
      </dgm:t>
    </dgm:pt>
    <dgm:pt modelId="{C681ECBC-0990-4933-9C53-02EFCCB900E5}" type="sibTrans" cxnId="{79CB8624-87F9-4D12-B02F-B7E224636DD2}">
      <dgm:prSet/>
      <dgm:spPr/>
      <dgm:t>
        <a:bodyPr/>
        <a:lstStyle/>
        <a:p>
          <a:endParaRPr lang="en-US"/>
        </a:p>
      </dgm:t>
    </dgm:pt>
    <dgm:pt modelId="{FB9AEDE3-66AD-43D2-9EE8-FAEDAC11F66D}">
      <dgm:prSet/>
      <dgm:spPr/>
      <dgm:t>
        <a:bodyPr/>
        <a:lstStyle/>
        <a:p>
          <a:r>
            <a:rPr lang="en-US" i="1" dirty="0"/>
            <a:t>Interagency Cooperation ( Emergency Medical Response)</a:t>
          </a:r>
          <a:endParaRPr lang="en-US" dirty="0"/>
        </a:p>
      </dgm:t>
    </dgm:pt>
    <dgm:pt modelId="{9CDB2F15-1DD5-464C-AC02-757A3119EFE7}" type="parTrans" cxnId="{D0C20CA8-9BD0-4AD7-895B-02C3D3DDD5D1}">
      <dgm:prSet/>
      <dgm:spPr/>
      <dgm:t>
        <a:bodyPr/>
        <a:lstStyle/>
        <a:p>
          <a:endParaRPr lang="en-US"/>
        </a:p>
      </dgm:t>
    </dgm:pt>
    <dgm:pt modelId="{5088622E-1F1C-487E-B383-68CEFFE64042}" type="sibTrans" cxnId="{D0C20CA8-9BD0-4AD7-895B-02C3D3DDD5D1}">
      <dgm:prSet/>
      <dgm:spPr/>
      <dgm:t>
        <a:bodyPr/>
        <a:lstStyle/>
        <a:p>
          <a:endParaRPr lang="en-US"/>
        </a:p>
      </dgm:t>
    </dgm:pt>
    <dgm:pt modelId="{44919458-A225-438D-A03F-0B91A9E8E07D}">
      <dgm:prSet/>
      <dgm:spPr/>
      <dgm:t>
        <a:bodyPr/>
        <a:lstStyle/>
        <a:p>
          <a:r>
            <a:rPr lang="en-US" i="1" dirty="0"/>
            <a:t>Improve Major Incident Response (Community Education and Outreach  Wildland Fire)</a:t>
          </a:r>
          <a:endParaRPr lang="en-US" dirty="0"/>
        </a:p>
      </dgm:t>
    </dgm:pt>
    <dgm:pt modelId="{60DC8613-7DD0-436C-80F2-956EC3EEC42B}" type="parTrans" cxnId="{C674A5D5-6C7B-4109-8952-662E2174456F}">
      <dgm:prSet/>
      <dgm:spPr/>
      <dgm:t>
        <a:bodyPr/>
        <a:lstStyle/>
        <a:p>
          <a:endParaRPr lang="en-US"/>
        </a:p>
      </dgm:t>
    </dgm:pt>
    <dgm:pt modelId="{43502F39-1EBC-4B52-82C4-9052A5CE9F38}" type="sibTrans" cxnId="{C674A5D5-6C7B-4109-8952-662E2174456F}">
      <dgm:prSet/>
      <dgm:spPr/>
      <dgm:t>
        <a:bodyPr/>
        <a:lstStyle/>
        <a:p>
          <a:endParaRPr lang="en-US"/>
        </a:p>
      </dgm:t>
    </dgm:pt>
    <dgm:pt modelId="{1352DD8D-E03D-4360-95BE-4C19C668170D}" type="pres">
      <dgm:prSet presAssocID="{7B140270-A27E-42AA-8196-63B1753D3054}" presName="root" presStyleCnt="0">
        <dgm:presLayoutVars>
          <dgm:dir/>
          <dgm:resizeHandles val="exact"/>
        </dgm:presLayoutVars>
      </dgm:prSet>
      <dgm:spPr/>
    </dgm:pt>
    <dgm:pt modelId="{C8BBCA2E-8A1D-4075-BD78-8BBBE42055B6}" type="pres">
      <dgm:prSet presAssocID="{07FA8A50-0D7F-4A98-A132-8075B77D6A52}" presName="compNode" presStyleCnt="0"/>
      <dgm:spPr/>
    </dgm:pt>
    <dgm:pt modelId="{0693A82D-C0E9-4ADA-A707-086D320AB9C7}" type="pres">
      <dgm:prSet presAssocID="{07FA8A50-0D7F-4A98-A132-8075B77D6A52}" presName="bgRect" presStyleLbl="bgShp" presStyleIdx="0" presStyleCnt="6"/>
      <dgm:spPr/>
    </dgm:pt>
    <dgm:pt modelId="{0D731C48-7A5C-4326-B8A6-5B54594D52F9}" type="pres">
      <dgm:prSet presAssocID="{07FA8A50-0D7F-4A98-A132-8075B77D6A5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struction Worker"/>
        </a:ext>
      </dgm:extLst>
    </dgm:pt>
    <dgm:pt modelId="{92B2BFDB-1042-4203-9D53-8F6BC352416F}" type="pres">
      <dgm:prSet presAssocID="{07FA8A50-0D7F-4A98-A132-8075B77D6A52}" presName="spaceRect" presStyleCnt="0"/>
      <dgm:spPr/>
    </dgm:pt>
    <dgm:pt modelId="{F0A6CBCC-B65B-4658-B005-DE155A1C33E0}" type="pres">
      <dgm:prSet presAssocID="{07FA8A50-0D7F-4A98-A132-8075B77D6A52}" presName="parTx" presStyleLbl="revTx" presStyleIdx="0" presStyleCnt="6">
        <dgm:presLayoutVars>
          <dgm:chMax val="0"/>
          <dgm:chPref val="0"/>
        </dgm:presLayoutVars>
      </dgm:prSet>
      <dgm:spPr/>
    </dgm:pt>
    <dgm:pt modelId="{CA654DE5-0C84-4B69-BC8B-205429945061}" type="pres">
      <dgm:prSet presAssocID="{2E23061D-083E-4861-87AD-9BB3ECEEDD57}" presName="sibTrans" presStyleCnt="0"/>
      <dgm:spPr/>
    </dgm:pt>
    <dgm:pt modelId="{E29B835C-B016-4766-A4D5-2A75CE88568E}" type="pres">
      <dgm:prSet presAssocID="{753BDE2D-5C12-4406-8A9E-CC35C7757FDB}" presName="compNode" presStyleCnt="0"/>
      <dgm:spPr/>
    </dgm:pt>
    <dgm:pt modelId="{9468F817-02C2-49A0-9FBF-FD0010275D7F}" type="pres">
      <dgm:prSet presAssocID="{753BDE2D-5C12-4406-8A9E-CC35C7757FDB}" presName="bgRect" presStyleLbl="bgShp" presStyleIdx="1" presStyleCnt="6"/>
      <dgm:spPr/>
    </dgm:pt>
    <dgm:pt modelId="{BDB65CB7-3BF2-4FE9-9E91-AB272BFBF642}" type="pres">
      <dgm:prSet presAssocID="{753BDE2D-5C12-4406-8A9E-CC35C7757FD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
        </a:ext>
      </dgm:extLst>
    </dgm:pt>
    <dgm:pt modelId="{9A5BC025-3225-451D-BDEF-6580C2295D5E}" type="pres">
      <dgm:prSet presAssocID="{753BDE2D-5C12-4406-8A9E-CC35C7757FDB}" presName="spaceRect" presStyleCnt="0"/>
      <dgm:spPr/>
    </dgm:pt>
    <dgm:pt modelId="{B7FC9056-9B4C-4E1D-8133-2DE0679B20D0}" type="pres">
      <dgm:prSet presAssocID="{753BDE2D-5C12-4406-8A9E-CC35C7757FDB}" presName="parTx" presStyleLbl="revTx" presStyleIdx="1" presStyleCnt="6">
        <dgm:presLayoutVars>
          <dgm:chMax val="0"/>
          <dgm:chPref val="0"/>
        </dgm:presLayoutVars>
      </dgm:prSet>
      <dgm:spPr/>
    </dgm:pt>
    <dgm:pt modelId="{2E09FDAD-D906-4085-9D27-A1E12864595C}" type="pres">
      <dgm:prSet presAssocID="{128B1484-B483-49A8-84A9-F7A43AF3116B}" presName="sibTrans" presStyleCnt="0"/>
      <dgm:spPr/>
    </dgm:pt>
    <dgm:pt modelId="{665C2DC6-E1C2-4011-B357-731A62EFE1AF}" type="pres">
      <dgm:prSet presAssocID="{A5A92DAC-A298-453F-9413-851B4C66881D}" presName="compNode" presStyleCnt="0"/>
      <dgm:spPr/>
    </dgm:pt>
    <dgm:pt modelId="{BC314FFA-FF2C-43E1-9826-9018635186ED}" type="pres">
      <dgm:prSet presAssocID="{A5A92DAC-A298-453F-9413-851B4C66881D}" presName="bgRect" presStyleLbl="bgShp" presStyleIdx="2" presStyleCnt="6"/>
      <dgm:spPr/>
    </dgm:pt>
    <dgm:pt modelId="{C6207D99-5394-4B52-A523-00322C6F7E9B}" type="pres">
      <dgm:prSet presAssocID="{A5A92DAC-A298-453F-9413-851B4C66881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lectrician"/>
        </a:ext>
      </dgm:extLst>
    </dgm:pt>
    <dgm:pt modelId="{EFFFFF20-6B0E-4A20-87B2-C765F1985B77}" type="pres">
      <dgm:prSet presAssocID="{A5A92DAC-A298-453F-9413-851B4C66881D}" presName="spaceRect" presStyleCnt="0"/>
      <dgm:spPr/>
    </dgm:pt>
    <dgm:pt modelId="{1CFB6C9C-A9B9-4FF0-857B-A4F3F819FFCA}" type="pres">
      <dgm:prSet presAssocID="{A5A92DAC-A298-453F-9413-851B4C66881D}" presName="parTx" presStyleLbl="revTx" presStyleIdx="2" presStyleCnt="6">
        <dgm:presLayoutVars>
          <dgm:chMax val="0"/>
          <dgm:chPref val="0"/>
        </dgm:presLayoutVars>
      </dgm:prSet>
      <dgm:spPr/>
    </dgm:pt>
    <dgm:pt modelId="{03393516-B7B8-42E1-81CE-E3D016B7A4FB}" type="pres">
      <dgm:prSet presAssocID="{0C72CBD7-BF5F-42C4-9E56-34DFBDF848B4}" presName="sibTrans" presStyleCnt="0"/>
      <dgm:spPr/>
    </dgm:pt>
    <dgm:pt modelId="{4921D089-E3CC-4468-9A1A-8CDC12D6083F}" type="pres">
      <dgm:prSet presAssocID="{6E3E0666-2EE3-4F7D-A1C9-46B7D8DE939D}" presName="compNode" presStyleCnt="0"/>
      <dgm:spPr/>
    </dgm:pt>
    <dgm:pt modelId="{3A90FE10-0840-49CB-A069-989150EE7CC5}" type="pres">
      <dgm:prSet presAssocID="{6E3E0666-2EE3-4F7D-A1C9-46B7D8DE939D}" presName="bgRect" presStyleLbl="bgShp" presStyleIdx="3" presStyleCnt="6"/>
      <dgm:spPr/>
    </dgm:pt>
    <dgm:pt modelId="{1D21C944-38E8-4E5C-885C-8EE47517A447}" type="pres">
      <dgm:prSet presAssocID="{6E3E0666-2EE3-4F7D-A1C9-46B7D8DE939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C873FEE4-7E4A-42F9-A108-455969C0632F}" type="pres">
      <dgm:prSet presAssocID="{6E3E0666-2EE3-4F7D-A1C9-46B7D8DE939D}" presName="spaceRect" presStyleCnt="0"/>
      <dgm:spPr/>
    </dgm:pt>
    <dgm:pt modelId="{70BC691D-CD78-4859-B2B0-CA70BF816333}" type="pres">
      <dgm:prSet presAssocID="{6E3E0666-2EE3-4F7D-A1C9-46B7D8DE939D}" presName="parTx" presStyleLbl="revTx" presStyleIdx="3" presStyleCnt="6">
        <dgm:presLayoutVars>
          <dgm:chMax val="0"/>
          <dgm:chPref val="0"/>
        </dgm:presLayoutVars>
      </dgm:prSet>
      <dgm:spPr/>
    </dgm:pt>
    <dgm:pt modelId="{54B7191D-7260-44F0-89C7-63855A5005FB}" type="pres">
      <dgm:prSet presAssocID="{C681ECBC-0990-4933-9C53-02EFCCB900E5}" presName="sibTrans" presStyleCnt="0"/>
      <dgm:spPr/>
    </dgm:pt>
    <dgm:pt modelId="{CBEC7413-B26D-482D-BA7B-BEB806377FBC}" type="pres">
      <dgm:prSet presAssocID="{FB9AEDE3-66AD-43D2-9EE8-FAEDAC11F66D}" presName="compNode" presStyleCnt="0"/>
      <dgm:spPr/>
    </dgm:pt>
    <dgm:pt modelId="{6F373139-30A7-4E24-8A99-0E33F51E3C22}" type="pres">
      <dgm:prSet presAssocID="{FB9AEDE3-66AD-43D2-9EE8-FAEDAC11F66D}" presName="bgRect" presStyleLbl="bgShp" presStyleIdx="4" presStyleCnt="6"/>
      <dgm:spPr/>
    </dgm:pt>
    <dgm:pt modelId="{76470B8C-020D-4823-820C-3EF9D3A00467}" type="pres">
      <dgm:prSet presAssocID="{FB9AEDE3-66AD-43D2-9EE8-FAEDAC11F66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dical"/>
        </a:ext>
      </dgm:extLst>
    </dgm:pt>
    <dgm:pt modelId="{569EA497-8054-44D1-ACEE-F208B64BBD36}" type="pres">
      <dgm:prSet presAssocID="{FB9AEDE3-66AD-43D2-9EE8-FAEDAC11F66D}" presName="spaceRect" presStyleCnt="0"/>
      <dgm:spPr/>
    </dgm:pt>
    <dgm:pt modelId="{783508DD-B0BC-4247-AC7F-07981EED53C4}" type="pres">
      <dgm:prSet presAssocID="{FB9AEDE3-66AD-43D2-9EE8-FAEDAC11F66D}" presName="parTx" presStyleLbl="revTx" presStyleIdx="4" presStyleCnt="6">
        <dgm:presLayoutVars>
          <dgm:chMax val="0"/>
          <dgm:chPref val="0"/>
        </dgm:presLayoutVars>
      </dgm:prSet>
      <dgm:spPr/>
    </dgm:pt>
    <dgm:pt modelId="{93C0CFA3-2FE6-46BA-A909-9ECD7DA45C83}" type="pres">
      <dgm:prSet presAssocID="{5088622E-1F1C-487E-B383-68CEFFE64042}" presName="sibTrans" presStyleCnt="0"/>
      <dgm:spPr/>
    </dgm:pt>
    <dgm:pt modelId="{BDF6299E-AF5F-41E9-A9FF-5D3885F0D657}" type="pres">
      <dgm:prSet presAssocID="{44919458-A225-438D-A03F-0B91A9E8E07D}" presName="compNode" presStyleCnt="0"/>
      <dgm:spPr/>
    </dgm:pt>
    <dgm:pt modelId="{845D492F-59E3-4847-8D29-DC8E882E3502}" type="pres">
      <dgm:prSet presAssocID="{44919458-A225-438D-A03F-0B91A9E8E07D}" presName="bgRect" presStyleLbl="bgShp" presStyleIdx="5" presStyleCnt="6"/>
      <dgm:spPr/>
    </dgm:pt>
    <dgm:pt modelId="{27A95AD7-9AA5-4463-9FB1-4EA8551858C0}" type="pres">
      <dgm:prSet presAssocID="{44919458-A225-438D-A03F-0B91A9E8E07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ent"/>
        </a:ext>
      </dgm:extLst>
    </dgm:pt>
    <dgm:pt modelId="{369CD89D-631B-4B3E-94BA-B27EE6171C8B}" type="pres">
      <dgm:prSet presAssocID="{44919458-A225-438D-A03F-0B91A9E8E07D}" presName="spaceRect" presStyleCnt="0"/>
      <dgm:spPr/>
    </dgm:pt>
    <dgm:pt modelId="{B57E9764-68F8-49A4-814A-B03136EED523}" type="pres">
      <dgm:prSet presAssocID="{44919458-A225-438D-A03F-0B91A9E8E07D}" presName="parTx" presStyleLbl="revTx" presStyleIdx="5" presStyleCnt="6">
        <dgm:presLayoutVars>
          <dgm:chMax val="0"/>
          <dgm:chPref val="0"/>
        </dgm:presLayoutVars>
      </dgm:prSet>
      <dgm:spPr/>
    </dgm:pt>
  </dgm:ptLst>
  <dgm:cxnLst>
    <dgm:cxn modelId="{79CB8624-87F9-4D12-B02F-B7E224636DD2}" srcId="{7B140270-A27E-42AA-8196-63B1753D3054}" destId="{6E3E0666-2EE3-4F7D-A1C9-46B7D8DE939D}" srcOrd="3" destOrd="0" parTransId="{ACC73123-4352-42D8-AEB9-6BDA5E45BC9C}" sibTransId="{C681ECBC-0990-4933-9C53-02EFCCB900E5}"/>
    <dgm:cxn modelId="{ADF6B238-68E8-4C7B-9893-7C2E8DEE4EDE}" type="presOf" srcId="{7B140270-A27E-42AA-8196-63B1753D3054}" destId="{1352DD8D-E03D-4360-95BE-4C19C668170D}" srcOrd="0" destOrd="0" presId="urn:microsoft.com/office/officeart/2018/2/layout/IconVerticalSolidList"/>
    <dgm:cxn modelId="{42DBC041-65C5-4063-B29E-A10117036577}" srcId="{7B140270-A27E-42AA-8196-63B1753D3054}" destId="{A5A92DAC-A298-453F-9413-851B4C66881D}" srcOrd="2" destOrd="0" parTransId="{983DFB85-7157-4827-83B7-91C16EB53076}" sibTransId="{0C72CBD7-BF5F-42C4-9E56-34DFBDF848B4}"/>
    <dgm:cxn modelId="{E0646145-D986-4760-946A-2CEF47BFC944}" type="presOf" srcId="{44919458-A225-438D-A03F-0B91A9E8E07D}" destId="{B57E9764-68F8-49A4-814A-B03136EED523}" srcOrd="0" destOrd="0" presId="urn:microsoft.com/office/officeart/2018/2/layout/IconVerticalSolidList"/>
    <dgm:cxn modelId="{1F49CF84-3ED1-4FAD-A4DD-ED24BF58206D}" srcId="{7B140270-A27E-42AA-8196-63B1753D3054}" destId="{753BDE2D-5C12-4406-8A9E-CC35C7757FDB}" srcOrd="1" destOrd="0" parTransId="{48CF626F-F612-4B3D-8174-FDD256431CF0}" sibTransId="{128B1484-B483-49A8-84A9-F7A43AF3116B}"/>
    <dgm:cxn modelId="{5C901C90-BCF8-4E8F-86C5-313840705AE1}" type="presOf" srcId="{FB9AEDE3-66AD-43D2-9EE8-FAEDAC11F66D}" destId="{783508DD-B0BC-4247-AC7F-07981EED53C4}" srcOrd="0" destOrd="0" presId="urn:microsoft.com/office/officeart/2018/2/layout/IconVerticalSolidList"/>
    <dgm:cxn modelId="{CA9C99A2-E32E-4851-9BB5-2E5BC7943AF1}" srcId="{7B140270-A27E-42AA-8196-63B1753D3054}" destId="{07FA8A50-0D7F-4A98-A132-8075B77D6A52}" srcOrd="0" destOrd="0" parTransId="{936C939A-3C2C-4773-ACBC-1C7B89EF7422}" sibTransId="{2E23061D-083E-4861-87AD-9BB3ECEEDD57}"/>
    <dgm:cxn modelId="{A8CCB4A2-7188-476A-9187-0AE4B2B68A12}" type="presOf" srcId="{07FA8A50-0D7F-4A98-A132-8075B77D6A52}" destId="{F0A6CBCC-B65B-4658-B005-DE155A1C33E0}" srcOrd="0" destOrd="0" presId="urn:microsoft.com/office/officeart/2018/2/layout/IconVerticalSolidList"/>
    <dgm:cxn modelId="{D0C20CA8-9BD0-4AD7-895B-02C3D3DDD5D1}" srcId="{7B140270-A27E-42AA-8196-63B1753D3054}" destId="{FB9AEDE3-66AD-43D2-9EE8-FAEDAC11F66D}" srcOrd="4" destOrd="0" parTransId="{9CDB2F15-1DD5-464C-AC02-757A3119EFE7}" sibTransId="{5088622E-1F1C-487E-B383-68CEFFE64042}"/>
    <dgm:cxn modelId="{7615B8B2-9438-4A0D-87EE-641A9639E5D2}" type="presOf" srcId="{753BDE2D-5C12-4406-8A9E-CC35C7757FDB}" destId="{B7FC9056-9B4C-4E1D-8133-2DE0679B20D0}" srcOrd="0" destOrd="0" presId="urn:microsoft.com/office/officeart/2018/2/layout/IconVerticalSolidList"/>
    <dgm:cxn modelId="{C674A5D5-6C7B-4109-8952-662E2174456F}" srcId="{7B140270-A27E-42AA-8196-63B1753D3054}" destId="{44919458-A225-438D-A03F-0B91A9E8E07D}" srcOrd="5" destOrd="0" parTransId="{60DC8613-7DD0-436C-80F2-956EC3EEC42B}" sibTransId="{43502F39-1EBC-4B52-82C4-9052A5CE9F38}"/>
    <dgm:cxn modelId="{76A296D6-FDF7-4BAD-B935-DD34DB885DDA}" type="presOf" srcId="{A5A92DAC-A298-453F-9413-851B4C66881D}" destId="{1CFB6C9C-A9B9-4FF0-857B-A4F3F819FFCA}" srcOrd="0" destOrd="0" presId="urn:microsoft.com/office/officeart/2018/2/layout/IconVerticalSolidList"/>
    <dgm:cxn modelId="{D14614FB-7619-4608-AE7B-CD52D2A2B29F}" type="presOf" srcId="{6E3E0666-2EE3-4F7D-A1C9-46B7D8DE939D}" destId="{70BC691D-CD78-4859-B2B0-CA70BF816333}" srcOrd="0" destOrd="0" presId="urn:microsoft.com/office/officeart/2018/2/layout/IconVerticalSolidList"/>
    <dgm:cxn modelId="{23A74C7B-C265-4CC4-8372-6ABAF8983F80}" type="presParOf" srcId="{1352DD8D-E03D-4360-95BE-4C19C668170D}" destId="{C8BBCA2E-8A1D-4075-BD78-8BBBE42055B6}" srcOrd="0" destOrd="0" presId="urn:microsoft.com/office/officeart/2018/2/layout/IconVerticalSolidList"/>
    <dgm:cxn modelId="{EAAB2425-5E8C-4D46-BDAD-3EC6DE67A0D4}" type="presParOf" srcId="{C8BBCA2E-8A1D-4075-BD78-8BBBE42055B6}" destId="{0693A82D-C0E9-4ADA-A707-086D320AB9C7}" srcOrd="0" destOrd="0" presId="urn:microsoft.com/office/officeart/2018/2/layout/IconVerticalSolidList"/>
    <dgm:cxn modelId="{E27B189F-4014-4FC3-A8B8-870824F779CD}" type="presParOf" srcId="{C8BBCA2E-8A1D-4075-BD78-8BBBE42055B6}" destId="{0D731C48-7A5C-4326-B8A6-5B54594D52F9}" srcOrd="1" destOrd="0" presId="urn:microsoft.com/office/officeart/2018/2/layout/IconVerticalSolidList"/>
    <dgm:cxn modelId="{2A205398-52A7-4CC0-ACC7-7730BA234E8B}" type="presParOf" srcId="{C8BBCA2E-8A1D-4075-BD78-8BBBE42055B6}" destId="{92B2BFDB-1042-4203-9D53-8F6BC352416F}" srcOrd="2" destOrd="0" presId="urn:microsoft.com/office/officeart/2018/2/layout/IconVerticalSolidList"/>
    <dgm:cxn modelId="{11C08BE1-D06A-43AE-A083-E3620534DEE8}" type="presParOf" srcId="{C8BBCA2E-8A1D-4075-BD78-8BBBE42055B6}" destId="{F0A6CBCC-B65B-4658-B005-DE155A1C33E0}" srcOrd="3" destOrd="0" presId="urn:microsoft.com/office/officeart/2018/2/layout/IconVerticalSolidList"/>
    <dgm:cxn modelId="{3D801B7B-9C95-4803-85B3-6860BB753340}" type="presParOf" srcId="{1352DD8D-E03D-4360-95BE-4C19C668170D}" destId="{CA654DE5-0C84-4B69-BC8B-205429945061}" srcOrd="1" destOrd="0" presId="urn:microsoft.com/office/officeart/2018/2/layout/IconVerticalSolidList"/>
    <dgm:cxn modelId="{6E74EF1A-CE24-4B65-8096-560B95665BAA}" type="presParOf" srcId="{1352DD8D-E03D-4360-95BE-4C19C668170D}" destId="{E29B835C-B016-4766-A4D5-2A75CE88568E}" srcOrd="2" destOrd="0" presId="urn:microsoft.com/office/officeart/2018/2/layout/IconVerticalSolidList"/>
    <dgm:cxn modelId="{13F54023-A27C-4B31-9510-37AA72DCF41A}" type="presParOf" srcId="{E29B835C-B016-4766-A4D5-2A75CE88568E}" destId="{9468F817-02C2-49A0-9FBF-FD0010275D7F}" srcOrd="0" destOrd="0" presId="urn:microsoft.com/office/officeart/2018/2/layout/IconVerticalSolidList"/>
    <dgm:cxn modelId="{DF56263B-4F0F-452C-B112-A7396653868D}" type="presParOf" srcId="{E29B835C-B016-4766-A4D5-2A75CE88568E}" destId="{BDB65CB7-3BF2-4FE9-9E91-AB272BFBF642}" srcOrd="1" destOrd="0" presId="urn:microsoft.com/office/officeart/2018/2/layout/IconVerticalSolidList"/>
    <dgm:cxn modelId="{1D0FFD55-95DF-4C87-89A4-5F0F7D3F6D43}" type="presParOf" srcId="{E29B835C-B016-4766-A4D5-2A75CE88568E}" destId="{9A5BC025-3225-451D-BDEF-6580C2295D5E}" srcOrd="2" destOrd="0" presId="urn:microsoft.com/office/officeart/2018/2/layout/IconVerticalSolidList"/>
    <dgm:cxn modelId="{BB8475EC-3CF7-4AAD-9E3A-92FB04433675}" type="presParOf" srcId="{E29B835C-B016-4766-A4D5-2A75CE88568E}" destId="{B7FC9056-9B4C-4E1D-8133-2DE0679B20D0}" srcOrd="3" destOrd="0" presId="urn:microsoft.com/office/officeart/2018/2/layout/IconVerticalSolidList"/>
    <dgm:cxn modelId="{BD43458A-48AD-494B-8558-A527D83A095B}" type="presParOf" srcId="{1352DD8D-E03D-4360-95BE-4C19C668170D}" destId="{2E09FDAD-D906-4085-9D27-A1E12864595C}" srcOrd="3" destOrd="0" presId="urn:microsoft.com/office/officeart/2018/2/layout/IconVerticalSolidList"/>
    <dgm:cxn modelId="{3EE6E2D6-DFBF-4ED6-B9B7-863F7B22BC52}" type="presParOf" srcId="{1352DD8D-E03D-4360-95BE-4C19C668170D}" destId="{665C2DC6-E1C2-4011-B357-731A62EFE1AF}" srcOrd="4" destOrd="0" presId="urn:microsoft.com/office/officeart/2018/2/layout/IconVerticalSolidList"/>
    <dgm:cxn modelId="{BB83B877-3E32-44D5-826E-7E5A3267793D}" type="presParOf" srcId="{665C2DC6-E1C2-4011-B357-731A62EFE1AF}" destId="{BC314FFA-FF2C-43E1-9826-9018635186ED}" srcOrd="0" destOrd="0" presId="urn:microsoft.com/office/officeart/2018/2/layout/IconVerticalSolidList"/>
    <dgm:cxn modelId="{DA385C1D-E2AD-421D-AF9C-5BE1B00BB734}" type="presParOf" srcId="{665C2DC6-E1C2-4011-B357-731A62EFE1AF}" destId="{C6207D99-5394-4B52-A523-00322C6F7E9B}" srcOrd="1" destOrd="0" presId="urn:microsoft.com/office/officeart/2018/2/layout/IconVerticalSolidList"/>
    <dgm:cxn modelId="{D0EA940C-0194-45C1-ACA5-E099AE7737EA}" type="presParOf" srcId="{665C2DC6-E1C2-4011-B357-731A62EFE1AF}" destId="{EFFFFF20-6B0E-4A20-87B2-C765F1985B77}" srcOrd="2" destOrd="0" presId="urn:microsoft.com/office/officeart/2018/2/layout/IconVerticalSolidList"/>
    <dgm:cxn modelId="{65CC1D64-CCDC-4D67-9100-811B795453A4}" type="presParOf" srcId="{665C2DC6-E1C2-4011-B357-731A62EFE1AF}" destId="{1CFB6C9C-A9B9-4FF0-857B-A4F3F819FFCA}" srcOrd="3" destOrd="0" presId="urn:microsoft.com/office/officeart/2018/2/layout/IconVerticalSolidList"/>
    <dgm:cxn modelId="{DF47DA97-83D2-488E-9710-E26CE74A6333}" type="presParOf" srcId="{1352DD8D-E03D-4360-95BE-4C19C668170D}" destId="{03393516-B7B8-42E1-81CE-E3D016B7A4FB}" srcOrd="5" destOrd="0" presId="urn:microsoft.com/office/officeart/2018/2/layout/IconVerticalSolidList"/>
    <dgm:cxn modelId="{A7D55C90-77AF-43B4-86FA-A528047C0615}" type="presParOf" srcId="{1352DD8D-E03D-4360-95BE-4C19C668170D}" destId="{4921D089-E3CC-4468-9A1A-8CDC12D6083F}" srcOrd="6" destOrd="0" presId="urn:microsoft.com/office/officeart/2018/2/layout/IconVerticalSolidList"/>
    <dgm:cxn modelId="{449C1035-AD79-4169-9FDF-11E2C25E5B17}" type="presParOf" srcId="{4921D089-E3CC-4468-9A1A-8CDC12D6083F}" destId="{3A90FE10-0840-49CB-A069-989150EE7CC5}" srcOrd="0" destOrd="0" presId="urn:microsoft.com/office/officeart/2018/2/layout/IconVerticalSolidList"/>
    <dgm:cxn modelId="{6EDB1FB9-B21F-4119-BCA8-44B87B1B11AC}" type="presParOf" srcId="{4921D089-E3CC-4468-9A1A-8CDC12D6083F}" destId="{1D21C944-38E8-4E5C-885C-8EE47517A447}" srcOrd="1" destOrd="0" presId="urn:microsoft.com/office/officeart/2018/2/layout/IconVerticalSolidList"/>
    <dgm:cxn modelId="{7D3822A3-45DC-4A2A-A71F-9C3209142949}" type="presParOf" srcId="{4921D089-E3CC-4468-9A1A-8CDC12D6083F}" destId="{C873FEE4-7E4A-42F9-A108-455969C0632F}" srcOrd="2" destOrd="0" presId="urn:microsoft.com/office/officeart/2018/2/layout/IconVerticalSolidList"/>
    <dgm:cxn modelId="{F4359C1C-52D2-48F0-A731-2DE2C5C2F9B9}" type="presParOf" srcId="{4921D089-E3CC-4468-9A1A-8CDC12D6083F}" destId="{70BC691D-CD78-4859-B2B0-CA70BF816333}" srcOrd="3" destOrd="0" presId="urn:microsoft.com/office/officeart/2018/2/layout/IconVerticalSolidList"/>
    <dgm:cxn modelId="{4A34F6E5-A537-46C9-9FDE-F6CAFC8D3D65}" type="presParOf" srcId="{1352DD8D-E03D-4360-95BE-4C19C668170D}" destId="{54B7191D-7260-44F0-89C7-63855A5005FB}" srcOrd="7" destOrd="0" presId="urn:microsoft.com/office/officeart/2018/2/layout/IconVerticalSolidList"/>
    <dgm:cxn modelId="{812A7A14-4BB0-47ED-BD85-6A5273CE83CE}" type="presParOf" srcId="{1352DD8D-E03D-4360-95BE-4C19C668170D}" destId="{CBEC7413-B26D-482D-BA7B-BEB806377FBC}" srcOrd="8" destOrd="0" presId="urn:microsoft.com/office/officeart/2018/2/layout/IconVerticalSolidList"/>
    <dgm:cxn modelId="{456F2800-EF39-4C45-BA43-95A6077D9FCF}" type="presParOf" srcId="{CBEC7413-B26D-482D-BA7B-BEB806377FBC}" destId="{6F373139-30A7-4E24-8A99-0E33F51E3C22}" srcOrd="0" destOrd="0" presId="urn:microsoft.com/office/officeart/2018/2/layout/IconVerticalSolidList"/>
    <dgm:cxn modelId="{4C04109C-1D18-44C1-B988-21D5136C63CB}" type="presParOf" srcId="{CBEC7413-B26D-482D-BA7B-BEB806377FBC}" destId="{76470B8C-020D-4823-820C-3EF9D3A00467}" srcOrd="1" destOrd="0" presId="urn:microsoft.com/office/officeart/2018/2/layout/IconVerticalSolidList"/>
    <dgm:cxn modelId="{9713A5D3-1AE5-4F02-A4FF-BF829C69F234}" type="presParOf" srcId="{CBEC7413-B26D-482D-BA7B-BEB806377FBC}" destId="{569EA497-8054-44D1-ACEE-F208B64BBD36}" srcOrd="2" destOrd="0" presId="urn:microsoft.com/office/officeart/2018/2/layout/IconVerticalSolidList"/>
    <dgm:cxn modelId="{38F6EB2E-47D3-4C3D-9496-353A7BB983CE}" type="presParOf" srcId="{CBEC7413-B26D-482D-BA7B-BEB806377FBC}" destId="{783508DD-B0BC-4247-AC7F-07981EED53C4}" srcOrd="3" destOrd="0" presId="urn:microsoft.com/office/officeart/2018/2/layout/IconVerticalSolidList"/>
    <dgm:cxn modelId="{C66F5426-1FF9-4AE4-897E-0AEF0CAA81CD}" type="presParOf" srcId="{1352DD8D-E03D-4360-95BE-4C19C668170D}" destId="{93C0CFA3-2FE6-46BA-A909-9ECD7DA45C83}" srcOrd="9" destOrd="0" presId="urn:microsoft.com/office/officeart/2018/2/layout/IconVerticalSolidList"/>
    <dgm:cxn modelId="{BEC4393C-E9D4-4419-8EB2-BB06DD94B1A7}" type="presParOf" srcId="{1352DD8D-E03D-4360-95BE-4C19C668170D}" destId="{BDF6299E-AF5F-41E9-A9FF-5D3885F0D657}" srcOrd="10" destOrd="0" presId="urn:microsoft.com/office/officeart/2018/2/layout/IconVerticalSolidList"/>
    <dgm:cxn modelId="{02BA4A43-A106-41D6-8138-41F612F5E122}" type="presParOf" srcId="{BDF6299E-AF5F-41E9-A9FF-5D3885F0D657}" destId="{845D492F-59E3-4847-8D29-DC8E882E3502}" srcOrd="0" destOrd="0" presId="urn:microsoft.com/office/officeart/2018/2/layout/IconVerticalSolidList"/>
    <dgm:cxn modelId="{08EAB7F9-C8AE-44C8-BA45-29E4457EDB8A}" type="presParOf" srcId="{BDF6299E-AF5F-41E9-A9FF-5D3885F0D657}" destId="{27A95AD7-9AA5-4463-9FB1-4EA8551858C0}" srcOrd="1" destOrd="0" presId="urn:microsoft.com/office/officeart/2018/2/layout/IconVerticalSolidList"/>
    <dgm:cxn modelId="{BDCA7C73-B66A-473D-850F-8EAF393C005E}" type="presParOf" srcId="{BDF6299E-AF5F-41E9-A9FF-5D3885F0D657}" destId="{369CD89D-631B-4B3E-94BA-B27EE6171C8B}" srcOrd="2" destOrd="0" presId="urn:microsoft.com/office/officeart/2018/2/layout/IconVerticalSolidList"/>
    <dgm:cxn modelId="{A465542B-60F2-4D96-AB87-A7861576FA5B}" type="presParOf" srcId="{BDF6299E-AF5F-41E9-A9FF-5D3885F0D657}" destId="{B57E9764-68F8-49A4-814A-B03136EED52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3A82D-C0E9-4ADA-A707-086D320AB9C7}">
      <dsp:nvSpPr>
        <dsp:cNvPr id="0" name=""/>
        <dsp:cNvSpPr/>
      </dsp:nvSpPr>
      <dsp:spPr>
        <a:xfrm>
          <a:off x="0" y="1853"/>
          <a:ext cx="6571413" cy="7897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731C48-7A5C-4326-B8A6-5B54594D52F9}">
      <dsp:nvSpPr>
        <dsp:cNvPr id="0" name=""/>
        <dsp:cNvSpPr/>
      </dsp:nvSpPr>
      <dsp:spPr>
        <a:xfrm>
          <a:off x="238911" y="179556"/>
          <a:ext cx="434384" cy="4343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A6CBCC-B65B-4658-B005-DE155A1C33E0}">
      <dsp:nvSpPr>
        <dsp:cNvPr id="0" name=""/>
        <dsp:cNvSpPr/>
      </dsp:nvSpPr>
      <dsp:spPr>
        <a:xfrm>
          <a:off x="912207" y="1853"/>
          <a:ext cx="5659205" cy="7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586" tIns="83586" rIns="83586" bIns="83586" numCol="1" spcCol="1270" anchor="ctr" anchorCtr="0">
          <a:noAutofit/>
        </a:bodyPr>
        <a:lstStyle/>
        <a:p>
          <a:pPr marL="0" lvl="0" indent="0" algn="l" defTabSz="844550">
            <a:lnSpc>
              <a:spcPct val="90000"/>
            </a:lnSpc>
            <a:spcBef>
              <a:spcPct val="0"/>
            </a:spcBef>
            <a:spcAft>
              <a:spcPct val="35000"/>
            </a:spcAft>
            <a:buNone/>
          </a:pPr>
          <a:r>
            <a:rPr lang="en-US" sz="1900" i="1" kern="1200" dirty="0"/>
            <a:t>Ensure the technical competence of all personnel (Training)</a:t>
          </a:r>
          <a:endParaRPr lang="en-US" sz="1900" kern="1200" dirty="0"/>
        </a:p>
      </dsp:txBody>
      <dsp:txXfrm>
        <a:off x="912207" y="1853"/>
        <a:ext cx="5659205" cy="789790"/>
      </dsp:txXfrm>
    </dsp:sp>
    <dsp:sp modelId="{9468F817-02C2-49A0-9FBF-FD0010275D7F}">
      <dsp:nvSpPr>
        <dsp:cNvPr id="0" name=""/>
        <dsp:cNvSpPr/>
      </dsp:nvSpPr>
      <dsp:spPr>
        <a:xfrm>
          <a:off x="0" y="989091"/>
          <a:ext cx="6571413" cy="7897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B65CB7-3BF2-4FE9-9E91-AB272BFBF642}">
      <dsp:nvSpPr>
        <dsp:cNvPr id="0" name=""/>
        <dsp:cNvSpPr/>
      </dsp:nvSpPr>
      <dsp:spPr>
        <a:xfrm>
          <a:off x="238911" y="1166794"/>
          <a:ext cx="434384" cy="4343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FC9056-9B4C-4E1D-8133-2DE0679B20D0}">
      <dsp:nvSpPr>
        <dsp:cNvPr id="0" name=""/>
        <dsp:cNvSpPr/>
      </dsp:nvSpPr>
      <dsp:spPr>
        <a:xfrm>
          <a:off x="912207" y="989091"/>
          <a:ext cx="5659205" cy="7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586" tIns="83586" rIns="83586" bIns="83586" numCol="1" spcCol="1270" anchor="ctr" anchorCtr="0">
          <a:noAutofit/>
        </a:bodyPr>
        <a:lstStyle/>
        <a:p>
          <a:pPr marL="0" lvl="0" indent="0" algn="l" defTabSz="844550">
            <a:lnSpc>
              <a:spcPct val="90000"/>
            </a:lnSpc>
            <a:spcBef>
              <a:spcPct val="0"/>
            </a:spcBef>
            <a:spcAft>
              <a:spcPct val="35000"/>
            </a:spcAft>
            <a:buNone/>
          </a:pPr>
          <a:r>
            <a:rPr lang="en-US" sz="1900" i="1" kern="1200" dirty="0"/>
            <a:t>Improve fire department response time to emergencies</a:t>
          </a:r>
          <a:endParaRPr lang="en-US" sz="1900" kern="1200" dirty="0"/>
        </a:p>
      </dsp:txBody>
      <dsp:txXfrm>
        <a:off x="912207" y="989091"/>
        <a:ext cx="5659205" cy="789790"/>
      </dsp:txXfrm>
    </dsp:sp>
    <dsp:sp modelId="{BC314FFA-FF2C-43E1-9826-9018635186ED}">
      <dsp:nvSpPr>
        <dsp:cNvPr id="0" name=""/>
        <dsp:cNvSpPr/>
      </dsp:nvSpPr>
      <dsp:spPr>
        <a:xfrm>
          <a:off x="0" y="1976329"/>
          <a:ext cx="6571413" cy="7897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207D99-5394-4B52-A523-00322C6F7E9B}">
      <dsp:nvSpPr>
        <dsp:cNvPr id="0" name=""/>
        <dsp:cNvSpPr/>
      </dsp:nvSpPr>
      <dsp:spPr>
        <a:xfrm>
          <a:off x="238911" y="2154031"/>
          <a:ext cx="434384" cy="4343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FB6C9C-A9B9-4FF0-857B-A4F3F819FFCA}">
      <dsp:nvSpPr>
        <dsp:cNvPr id="0" name=""/>
        <dsp:cNvSpPr/>
      </dsp:nvSpPr>
      <dsp:spPr>
        <a:xfrm>
          <a:off x="912207" y="1976329"/>
          <a:ext cx="5659205" cy="7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586" tIns="83586" rIns="83586" bIns="83586" numCol="1" spcCol="1270" anchor="ctr" anchorCtr="0">
          <a:noAutofit/>
        </a:bodyPr>
        <a:lstStyle/>
        <a:p>
          <a:pPr marL="0" lvl="0" indent="0" algn="l" defTabSz="844550">
            <a:lnSpc>
              <a:spcPct val="90000"/>
            </a:lnSpc>
            <a:spcBef>
              <a:spcPct val="0"/>
            </a:spcBef>
            <a:spcAft>
              <a:spcPct val="35000"/>
            </a:spcAft>
            <a:buNone/>
          </a:pPr>
          <a:r>
            <a:rPr lang="en-US" sz="1900" i="1" kern="1200"/>
            <a:t>Equipment and facilities are reliable &amp; well maintained</a:t>
          </a:r>
          <a:endParaRPr lang="en-US" sz="1900" kern="1200"/>
        </a:p>
      </dsp:txBody>
      <dsp:txXfrm>
        <a:off x="912207" y="1976329"/>
        <a:ext cx="5659205" cy="789790"/>
      </dsp:txXfrm>
    </dsp:sp>
    <dsp:sp modelId="{3A90FE10-0840-49CB-A069-989150EE7CC5}">
      <dsp:nvSpPr>
        <dsp:cNvPr id="0" name=""/>
        <dsp:cNvSpPr/>
      </dsp:nvSpPr>
      <dsp:spPr>
        <a:xfrm>
          <a:off x="0" y="2963566"/>
          <a:ext cx="6571413" cy="7897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1C944-38E8-4E5C-885C-8EE47517A447}">
      <dsp:nvSpPr>
        <dsp:cNvPr id="0" name=""/>
        <dsp:cNvSpPr/>
      </dsp:nvSpPr>
      <dsp:spPr>
        <a:xfrm>
          <a:off x="238911" y="3141269"/>
          <a:ext cx="434384" cy="4343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BC691D-CD78-4859-B2B0-CA70BF816333}">
      <dsp:nvSpPr>
        <dsp:cNvPr id="0" name=""/>
        <dsp:cNvSpPr/>
      </dsp:nvSpPr>
      <dsp:spPr>
        <a:xfrm>
          <a:off x="912207" y="2963566"/>
          <a:ext cx="5659205" cy="7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586" tIns="83586" rIns="83586" bIns="83586" numCol="1" spcCol="1270" anchor="ctr" anchorCtr="0">
          <a:noAutofit/>
        </a:bodyPr>
        <a:lstStyle/>
        <a:p>
          <a:pPr marL="0" lvl="0" indent="0" algn="l" defTabSz="844550">
            <a:lnSpc>
              <a:spcPct val="90000"/>
            </a:lnSpc>
            <a:spcBef>
              <a:spcPct val="0"/>
            </a:spcBef>
            <a:spcAft>
              <a:spcPct val="35000"/>
            </a:spcAft>
            <a:buNone/>
          </a:pPr>
          <a:r>
            <a:rPr lang="en-US" sz="1900" i="1" kern="1200" dirty="0"/>
            <a:t>Contain costs to the taxpayers</a:t>
          </a:r>
          <a:endParaRPr lang="en-US" sz="1900" kern="1200" dirty="0"/>
        </a:p>
      </dsp:txBody>
      <dsp:txXfrm>
        <a:off x="912207" y="2963566"/>
        <a:ext cx="5659205" cy="789790"/>
      </dsp:txXfrm>
    </dsp:sp>
    <dsp:sp modelId="{6F373139-30A7-4E24-8A99-0E33F51E3C22}">
      <dsp:nvSpPr>
        <dsp:cNvPr id="0" name=""/>
        <dsp:cNvSpPr/>
      </dsp:nvSpPr>
      <dsp:spPr>
        <a:xfrm>
          <a:off x="0" y="3950804"/>
          <a:ext cx="6571413" cy="7897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470B8C-020D-4823-820C-3EF9D3A00467}">
      <dsp:nvSpPr>
        <dsp:cNvPr id="0" name=""/>
        <dsp:cNvSpPr/>
      </dsp:nvSpPr>
      <dsp:spPr>
        <a:xfrm>
          <a:off x="238911" y="4128507"/>
          <a:ext cx="434384" cy="4343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3508DD-B0BC-4247-AC7F-07981EED53C4}">
      <dsp:nvSpPr>
        <dsp:cNvPr id="0" name=""/>
        <dsp:cNvSpPr/>
      </dsp:nvSpPr>
      <dsp:spPr>
        <a:xfrm>
          <a:off x="912207" y="3950804"/>
          <a:ext cx="5659205" cy="7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586" tIns="83586" rIns="83586" bIns="83586" numCol="1" spcCol="1270" anchor="ctr" anchorCtr="0">
          <a:noAutofit/>
        </a:bodyPr>
        <a:lstStyle/>
        <a:p>
          <a:pPr marL="0" lvl="0" indent="0" algn="l" defTabSz="844550">
            <a:lnSpc>
              <a:spcPct val="90000"/>
            </a:lnSpc>
            <a:spcBef>
              <a:spcPct val="0"/>
            </a:spcBef>
            <a:spcAft>
              <a:spcPct val="35000"/>
            </a:spcAft>
            <a:buNone/>
          </a:pPr>
          <a:r>
            <a:rPr lang="en-US" sz="1900" i="1" kern="1200" dirty="0"/>
            <a:t>Interagency Cooperation ( Emergency Medical Response)</a:t>
          </a:r>
          <a:endParaRPr lang="en-US" sz="1900" kern="1200" dirty="0"/>
        </a:p>
      </dsp:txBody>
      <dsp:txXfrm>
        <a:off x="912207" y="3950804"/>
        <a:ext cx="5659205" cy="789790"/>
      </dsp:txXfrm>
    </dsp:sp>
    <dsp:sp modelId="{845D492F-59E3-4847-8D29-DC8E882E3502}">
      <dsp:nvSpPr>
        <dsp:cNvPr id="0" name=""/>
        <dsp:cNvSpPr/>
      </dsp:nvSpPr>
      <dsp:spPr>
        <a:xfrm>
          <a:off x="0" y="4938042"/>
          <a:ext cx="6571413" cy="7897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A95AD7-9AA5-4463-9FB1-4EA8551858C0}">
      <dsp:nvSpPr>
        <dsp:cNvPr id="0" name=""/>
        <dsp:cNvSpPr/>
      </dsp:nvSpPr>
      <dsp:spPr>
        <a:xfrm>
          <a:off x="238911" y="5115745"/>
          <a:ext cx="434384" cy="43438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7E9764-68F8-49A4-814A-B03136EED523}">
      <dsp:nvSpPr>
        <dsp:cNvPr id="0" name=""/>
        <dsp:cNvSpPr/>
      </dsp:nvSpPr>
      <dsp:spPr>
        <a:xfrm>
          <a:off x="912207" y="4938042"/>
          <a:ext cx="5659205" cy="7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586" tIns="83586" rIns="83586" bIns="83586" numCol="1" spcCol="1270" anchor="ctr" anchorCtr="0">
          <a:noAutofit/>
        </a:bodyPr>
        <a:lstStyle/>
        <a:p>
          <a:pPr marL="0" lvl="0" indent="0" algn="l" defTabSz="844550">
            <a:lnSpc>
              <a:spcPct val="90000"/>
            </a:lnSpc>
            <a:spcBef>
              <a:spcPct val="0"/>
            </a:spcBef>
            <a:spcAft>
              <a:spcPct val="35000"/>
            </a:spcAft>
            <a:buNone/>
          </a:pPr>
          <a:r>
            <a:rPr lang="en-US" sz="1900" i="1" kern="1200" dirty="0"/>
            <a:t>Improve Major Incident Response (Community Education and Outreach  Wildland Fire)</a:t>
          </a:r>
          <a:endParaRPr lang="en-US" sz="1900" kern="1200" dirty="0"/>
        </a:p>
      </dsp:txBody>
      <dsp:txXfrm>
        <a:off x="912207" y="4938042"/>
        <a:ext cx="5659205" cy="7897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BB238-B3C2-8948-955F-CEC179DEE25A}" type="datetimeFigureOut">
              <a:rPr lang="en-US" smtClean="0"/>
              <a:t>4/8/21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0E8A6-5480-8B46-811C-E0BCBF4A707D}" type="slidenum">
              <a:rPr lang="en-US" smtClean="0"/>
              <a:t>‹#›</a:t>
            </a:fld>
            <a:endParaRPr lang="en-US"/>
          </a:p>
        </p:txBody>
      </p:sp>
    </p:spTree>
    <p:extLst>
      <p:ext uri="{BB962C8B-B14F-4D97-AF65-F5344CB8AC3E}">
        <p14:creationId xmlns:p14="http://schemas.microsoft.com/office/powerpoint/2010/main" val="325857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4/8/21</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56707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4/8/21</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6470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4/8/21</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51287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4/8/21</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17123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4/8/21</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63634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4/8/21</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85327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4/8/21</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26851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4/8/21</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735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4/8/21</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99331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4/8/21</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19147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4/8/21</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60143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4/8/21</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55012538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04A65D55-7E2D-4A21-B355-917D3C6F3E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3358"/>
            <a:ext cx="1861854" cy="717514"/>
            <a:chOff x="0" y="604259"/>
            <a:chExt cx="1861854" cy="717514"/>
          </a:xfrm>
          <a:solidFill>
            <a:srgbClr val="FFFFFF"/>
          </a:solidFill>
        </p:grpSpPr>
        <p:sp>
          <p:nvSpPr>
            <p:cNvPr id="23" name="Freeform: Shape 22">
              <a:extLst>
                <a:ext uri="{FF2B5EF4-FFF2-40B4-BE49-F238E27FC236}">
                  <a16:creationId xmlns:a16="http://schemas.microsoft.com/office/drawing/2014/main" id="{BA201F19-7159-4094-8E86-FB37042CA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4" name="Freeform: Shape 23">
              <a:extLst>
                <a:ext uri="{FF2B5EF4-FFF2-40B4-BE49-F238E27FC236}">
                  <a16:creationId xmlns:a16="http://schemas.microsoft.com/office/drawing/2014/main" id="{A2293196-6E77-47A6-96F5-EA7F67313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6" name="Group 25">
            <a:extLst>
              <a:ext uri="{FF2B5EF4-FFF2-40B4-BE49-F238E27FC236}">
                <a16:creationId xmlns:a16="http://schemas.microsoft.com/office/drawing/2014/main" id="{26D18EEF-8F13-4130-9A08-EE7506D268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3358"/>
            <a:ext cx="1861854" cy="717514"/>
            <a:chOff x="0" y="604259"/>
            <a:chExt cx="1861854" cy="717514"/>
          </a:xfrm>
          <a:solidFill>
            <a:schemeClr val="tx1"/>
          </a:solidFill>
        </p:grpSpPr>
        <p:sp>
          <p:nvSpPr>
            <p:cNvPr id="27" name="Freeform: Shape 26">
              <a:extLst>
                <a:ext uri="{FF2B5EF4-FFF2-40B4-BE49-F238E27FC236}">
                  <a16:creationId xmlns:a16="http://schemas.microsoft.com/office/drawing/2014/main" id="{40E56837-48C9-43B2-A327-7061B24F8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8" name="Freeform: Shape 27">
              <a:extLst>
                <a:ext uri="{FF2B5EF4-FFF2-40B4-BE49-F238E27FC236}">
                  <a16:creationId xmlns:a16="http://schemas.microsoft.com/office/drawing/2014/main" id="{4E6BFB4D-33E5-439D-AF2A-9AC3489DF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30" name="Group 29">
            <a:extLst>
              <a:ext uri="{FF2B5EF4-FFF2-40B4-BE49-F238E27FC236}">
                <a16:creationId xmlns:a16="http://schemas.microsoft.com/office/drawing/2014/main" id="{8ED9932C-1856-4003-881F-BE9632CBA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042" y="1189602"/>
            <a:ext cx="4965868" cy="4724821"/>
            <a:chOff x="1674895" y="1345036"/>
            <a:chExt cx="5428610" cy="4210939"/>
          </a:xfrm>
        </p:grpSpPr>
        <p:sp>
          <p:nvSpPr>
            <p:cNvPr id="31" name="Rectangle 30">
              <a:extLst>
                <a:ext uri="{FF2B5EF4-FFF2-40B4-BE49-F238E27FC236}">
                  <a16:creationId xmlns:a16="http://schemas.microsoft.com/office/drawing/2014/main" id="{56FC8D47-D411-4ADB-B299-7A75669DB3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56C1948-4CDF-4547-A487-7EC70D383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4" name="Rectangle 33">
            <a:extLst>
              <a:ext uri="{FF2B5EF4-FFF2-40B4-BE49-F238E27FC236}">
                <a16:creationId xmlns:a16="http://schemas.microsoft.com/office/drawing/2014/main" id="{8F559C00-FBCE-4548-8AEC-2383BAB38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1"/>
            <a:ext cx="4860256" cy="472773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02ACE-CF85-1749-9099-F3798C5A3B2C}"/>
              </a:ext>
            </a:extLst>
          </p:cNvPr>
          <p:cNvSpPr>
            <a:spLocks noGrp="1"/>
          </p:cNvSpPr>
          <p:nvPr>
            <p:ph type="ctrTitle"/>
          </p:nvPr>
        </p:nvSpPr>
        <p:spPr>
          <a:xfrm>
            <a:off x="1014940" y="1164553"/>
            <a:ext cx="3794838" cy="3300965"/>
          </a:xfrm>
        </p:spPr>
        <p:txBody>
          <a:bodyPr>
            <a:normAutofit/>
          </a:bodyPr>
          <a:lstStyle/>
          <a:p>
            <a:r>
              <a:rPr lang="en-US" sz="2000"/>
              <a:t>Aspen Fire Protection District</a:t>
            </a:r>
          </a:p>
        </p:txBody>
      </p:sp>
      <p:sp>
        <p:nvSpPr>
          <p:cNvPr id="3" name="Subtitle 2">
            <a:extLst>
              <a:ext uri="{FF2B5EF4-FFF2-40B4-BE49-F238E27FC236}">
                <a16:creationId xmlns:a16="http://schemas.microsoft.com/office/drawing/2014/main" id="{1D5346F3-4A49-6A44-A7F8-4AC1B3818507}"/>
              </a:ext>
            </a:extLst>
          </p:cNvPr>
          <p:cNvSpPr>
            <a:spLocks noGrp="1"/>
          </p:cNvSpPr>
          <p:nvPr>
            <p:ph type="subTitle" idx="1"/>
          </p:nvPr>
        </p:nvSpPr>
        <p:spPr>
          <a:xfrm>
            <a:off x="1014940" y="4557594"/>
            <a:ext cx="3794838" cy="1151958"/>
          </a:xfrm>
        </p:spPr>
        <p:txBody>
          <a:bodyPr>
            <a:normAutofit fontScale="92500" lnSpcReduction="10000"/>
          </a:bodyPr>
          <a:lstStyle/>
          <a:p>
            <a:r>
              <a:rPr lang="en-US" dirty="0"/>
              <a:t>Strategic Planning Workshop</a:t>
            </a:r>
          </a:p>
          <a:p>
            <a:endParaRPr lang="en-US" dirty="0"/>
          </a:p>
        </p:txBody>
      </p:sp>
      <p:sp>
        <p:nvSpPr>
          <p:cNvPr id="36" name="Freeform: Shape 35">
            <a:extLst>
              <a:ext uri="{FF2B5EF4-FFF2-40B4-BE49-F238E27FC236}">
                <a16:creationId xmlns:a16="http://schemas.microsoft.com/office/drawing/2014/main" id="{CEFEAA38-170A-444D-B0F3-99624FA9D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Freeform: Shape 37">
            <a:extLst>
              <a:ext uri="{FF2B5EF4-FFF2-40B4-BE49-F238E27FC236}">
                <a16:creationId xmlns:a16="http://schemas.microsoft.com/office/drawing/2014/main" id="{166C5E0C-C82F-41AC-864E-919DB778FD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Oval 39">
            <a:extLst>
              <a:ext uri="{FF2B5EF4-FFF2-40B4-BE49-F238E27FC236}">
                <a16:creationId xmlns:a16="http://schemas.microsoft.com/office/drawing/2014/main" id="{2E1929A1-D7FF-4E85-AA19-59CA57DFF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EC9707BA-98EC-4E12-B9E9-93CB8F65C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44" name="Graphic 185">
            <a:extLst>
              <a:ext uri="{FF2B5EF4-FFF2-40B4-BE49-F238E27FC236}">
                <a16:creationId xmlns:a16="http://schemas.microsoft.com/office/drawing/2014/main" id="{AF7AF31A-E7AD-47BE-BF07-BBF9445B32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tx1"/>
          </a:solidFill>
        </p:grpSpPr>
        <p:sp>
          <p:nvSpPr>
            <p:cNvPr id="45" name="Freeform: Shape 44">
              <a:extLst>
                <a:ext uri="{FF2B5EF4-FFF2-40B4-BE49-F238E27FC236}">
                  <a16:creationId xmlns:a16="http://schemas.microsoft.com/office/drawing/2014/main" id="{DB260D71-DC39-4EDA-B2B7-A45DEC35BC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1A20C7E-F01D-42BF-81EB-0033D3DD6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B39C29E-3001-4BA8-AC0B-02C4F8757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AAC9EA6-D622-41C1-A7E6-D6A1695A5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5617534-D02E-4AA2-BE57-43FAFDCCE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6" name="Picture 5" descr="A picture containing text, outdoor, curb&#10;&#10;Description automatically generated">
            <a:extLst>
              <a:ext uri="{FF2B5EF4-FFF2-40B4-BE49-F238E27FC236}">
                <a16:creationId xmlns:a16="http://schemas.microsoft.com/office/drawing/2014/main" id="{1A850860-BF3D-1C46-8482-3B0FBBFA5028}"/>
              </a:ext>
            </a:extLst>
          </p:cNvPr>
          <p:cNvPicPr>
            <a:picLocks noChangeAspect="1"/>
          </p:cNvPicPr>
          <p:nvPr/>
        </p:nvPicPr>
        <p:blipFill>
          <a:blip r:embed="rId2"/>
          <a:stretch>
            <a:fillRect/>
          </a:stretch>
        </p:blipFill>
        <p:spPr>
          <a:xfrm>
            <a:off x="5989337" y="1508899"/>
            <a:ext cx="5448300" cy="4086225"/>
          </a:xfrm>
          <a:prstGeom prst="rect">
            <a:avLst/>
          </a:prstGeom>
        </p:spPr>
      </p:pic>
    </p:spTree>
    <p:extLst>
      <p:ext uri="{BB962C8B-B14F-4D97-AF65-F5344CB8AC3E}">
        <p14:creationId xmlns:p14="http://schemas.microsoft.com/office/powerpoint/2010/main" val="3677102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Community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p:txBody>
          <a:bodyPr/>
          <a:lstStyle/>
          <a:p>
            <a:r>
              <a:rPr lang="en-US" dirty="0"/>
              <a:t>Survey Results- Customer Satisfaction</a:t>
            </a:r>
          </a:p>
        </p:txBody>
      </p:sp>
      <p:graphicFrame>
        <p:nvGraphicFramePr>
          <p:cNvPr id="6" name="Content Placeholder 5">
            <a:extLst>
              <a:ext uri="{FF2B5EF4-FFF2-40B4-BE49-F238E27FC236}">
                <a16:creationId xmlns:a16="http://schemas.microsoft.com/office/drawing/2014/main" id="{1E884408-162C-C044-9A68-BB62467952E5}"/>
              </a:ext>
            </a:extLst>
          </p:cNvPr>
          <p:cNvGraphicFramePr>
            <a:graphicFrameLocks noGrp="1"/>
          </p:cNvGraphicFramePr>
          <p:nvPr>
            <p:ph sz="half" idx="2"/>
            <p:extLst>
              <p:ext uri="{D42A27DB-BD31-4B8C-83A1-F6EECF244321}">
                <p14:modId xmlns:p14="http://schemas.microsoft.com/office/powerpoint/2010/main" val="1765682090"/>
              </p:ext>
            </p:extLst>
          </p:nvPr>
        </p:nvGraphicFramePr>
        <p:xfrm>
          <a:off x="6172200" y="1594884"/>
          <a:ext cx="5181600" cy="48979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435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Community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p:txBody>
          <a:bodyPr/>
          <a:lstStyle/>
          <a:p>
            <a:r>
              <a:rPr lang="en-US" dirty="0"/>
              <a:t>Survey Results - Priorities</a:t>
            </a:r>
          </a:p>
        </p:txBody>
      </p:sp>
      <p:graphicFrame>
        <p:nvGraphicFramePr>
          <p:cNvPr id="6" name="Content Placeholder 5">
            <a:extLst>
              <a:ext uri="{FF2B5EF4-FFF2-40B4-BE49-F238E27FC236}">
                <a16:creationId xmlns:a16="http://schemas.microsoft.com/office/drawing/2014/main" id="{92DA227F-0694-AB46-B417-03072414554D}"/>
              </a:ext>
            </a:extLst>
          </p:cNvPr>
          <p:cNvGraphicFramePr>
            <a:graphicFrameLocks noGrp="1"/>
          </p:cNvGraphicFramePr>
          <p:nvPr>
            <p:ph sz="half" idx="2"/>
            <p:extLst>
              <p:ext uri="{D42A27DB-BD31-4B8C-83A1-F6EECF244321}">
                <p14:modId xmlns:p14="http://schemas.microsoft.com/office/powerpoint/2010/main" val="2415886400"/>
              </p:ext>
            </p:extLst>
          </p:nvPr>
        </p:nvGraphicFramePr>
        <p:xfrm>
          <a:off x="5285984" y="926926"/>
          <a:ext cx="6438378" cy="55659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5124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Community Priorities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p:txBody>
          <a:bodyPr/>
          <a:lstStyle/>
          <a:p>
            <a:r>
              <a:rPr lang="en-US" dirty="0"/>
              <a:t>Survey Results -  ”Highly Trained Staff”</a:t>
            </a:r>
          </a:p>
        </p:txBody>
      </p:sp>
      <p:pic>
        <p:nvPicPr>
          <p:cNvPr id="8" name="Content Placeholder 7" descr="A group of firefighters putting out a fire&#10;&#10;Description automatically generated with medium confidence">
            <a:extLst>
              <a:ext uri="{FF2B5EF4-FFF2-40B4-BE49-F238E27FC236}">
                <a16:creationId xmlns:a16="http://schemas.microsoft.com/office/drawing/2014/main" id="{99BBAC99-17A4-4B4C-8AE4-F7C325DCDD7E}"/>
              </a:ext>
            </a:extLst>
          </p:cNvPr>
          <p:cNvPicPr>
            <a:picLocks noGrp="1" noChangeAspect="1"/>
          </p:cNvPicPr>
          <p:nvPr>
            <p:ph sz="half" idx="2"/>
          </p:nvPr>
        </p:nvPicPr>
        <p:blipFill>
          <a:blip r:embed="rId2"/>
          <a:stretch>
            <a:fillRect/>
          </a:stretch>
        </p:blipFill>
        <p:spPr>
          <a:xfrm>
            <a:off x="5476793" y="2229633"/>
            <a:ext cx="6282856" cy="3532340"/>
          </a:xfrm>
        </p:spPr>
      </p:pic>
    </p:spTree>
    <p:extLst>
      <p:ext uri="{BB962C8B-B14F-4D97-AF65-F5344CB8AC3E}">
        <p14:creationId xmlns:p14="http://schemas.microsoft.com/office/powerpoint/2010/main" val="3853703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Community Priorities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p:txBody>
          <a:bodyPr/>
          <a:lstStyle/>
          <a:p>
            <a:r>
              <a:rPr lang="en-US" dirty="0"/>
              <a:t>Survey Results -  ”Rapid Response”</a:t>
            </a:r>
          </a:p>
        </p:txBody>
      </p:sp>
      <p:graphicFrame>
        <p:nvGraphicFramePr>
          <p:cNvPr id="6" name="Content Placeholder 5">
            <a:extLst>
              <a:ext uri="{FF2B5EF4-FFF2-40B4-BE49-F238E27FC236}">
                <a16:creationId xmlns:a16="http://schemas.microsoft.com/office/drawing/2014/main" id="{FE3D345A-0F98-4B4E-816D-231EC6538023}"/>
              </a:ext>
            </a:extLst>
          </p:cNvPr>
          <p:cNvGraphicFramePr>
            <a:graphicFrameLocks noGrp="1"/>
          </p:cNvGraphicFramePr>
          <p:nvPr>
            <p:ph sz="half" idx="2"/>
            <p:extLst>
              <p:ext uri="{D42A27DB-BD31-4B8C-83A1-F6EECF244321}">
                <p14:modId xmlns:p14="http://schemas.microsoft.com/office/powerpoint/2010/main" val="1339935540"/>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2436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Community Priorities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p:txBody>
          <a:bodyPr/>
          <a:lstStyle/>
          <a:p>
            <a:r>
              <a:rPr lang="en-US" dirty="0"/>
              <a:t>Survey Results – “Rapid Response”</a:t>
            </a:r>
          </a:p>
        </p:txBody>
      </p:sp>
      <p:graphicFrame>
        <p:nvGraphicFramePr>
          <p:cNvPr id="6" name="Content Placeholder 5">
            <a:extLst>
              <a:ext uri="{FF2B5EF4-FFF2-40B4-BE49-F238E27FC236}">
                <a16:creationId xmlns:a16="http://schemas.microsoft.com/office/drawing/2014/main" id="{1C021A13-16DF-4940-B2CE-A8600BE1AFEA}"/>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0941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Community Priorities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a:xfrm>
            <a:off x="838199" y="1825625"/>
            <a:ext cx="9802092" cy="1153102"/>
          </a:xfrm>
        </p:spPr>
        <p:txBody>
          <a:bodyPr>
            <a:normAutofit/>
          </a:bodyPr>
          <a:lstStyle/>
          <a:p>
            <a:r>
              <a:rPr lang="en-US" dirty="0"/>
              <a:t>Survey Results – Public Education / Community Interaction</a:t>
            </a:r>
          </a:p>
        </p:txBody>
      </p:sp>
      <p:graphicFrame>
        <p:nvGraphicFramePr>
          <p:cNvPr id="9" name="Table 8">
            <a:extLst>
              <a:ext uri="{FF2B5EF4-FFF2-40B4-BE49-F238E27FC236}">
                <a16:creationId xmlns:a16="http://schemas.microsoft.com/office/drawing/2014/main" id="{70991AF6-5969-7646-AF83-B8BF6F729570}"/>
              </a:ext>
            </a:extLst>
          </p:cNvPr>
          <p:cNvGraphicFramePr>
            <a:graphicFrameLocks noGrp="1"/>
          </p:cNvGraphicFramePr>
          <p:nvPr>
            <p:extLst>
              <p:ext uri="{D42A27DB-BD31-4B8C-83A1-F6EECF244321}">
                <p14:modId xmlns:p14="http://schemas.microsoft.com/office/powerpoint/2010/main" val="255770053"/>
              </p:ext>
            </p:extLst>
          </p:nvPr>
        </p:nvGraphicFramePr>
        <p:xfrm>
          <a:off x="838200" y="2757055"/>
          <a:ext cx="10515600" cy="3851559"/>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1357374898"/>
                    </a:ext>
                  </a:extLst>
                </a:gridCol>
              </a:tblGrid>
              <a:tr h="561295">
                <a:tc>
                  <a:txBody>
                    <a:bodyPr/>
                    <a:lstStyle/>
                    <a:p>
                      <a:pPr algn="l" fontAlgn="b"/>
                      <a:r>
                        <a:rPr lang="en-US" sz="1200" b="1" u="none" strike="noStrike" dirty="0">
                          <a:effectLst/>
                        </a:rPr>
                        <a:t>            Community Interaction / Public Education</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1597666031"/>
                  </a:ext>
                </a:extLst>
              </a:tr>
              <a:tr h="789824">
                <a:tc>
                  <a:txBody>
                    <a:bodyPr/>
                    <a:lstStyle/>
                    <a:p>
                      <a:pPr algn="l" fontAlgn="b"/>
                      <a:r>
                        <a:rPr lang="en-US" sz="1200" b="1" u="none" strike="noStrike" dirty="0">
                          <a:effectLst/>
                        </a:rPr>
                        <a:t>More community events....could the fire department host a car wash for charity where the cars get blasted clean with a fire hose? Or more street parties (with beer!) like the Fourth of July celebrations (but with beer!).</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2040029495"/>
                  </a:ext>
                </a:extLst>
              </a:tr>
              <a:tr h="427654">
                <a:tc>
                  <a:txBody>
                    <a:bodyPr/>
                    <a:lstStyle/>
                    <a:p>
                      <a:pPr algn="l" fontAlgn="b"/>
                      <a:r>
                        <a:rPr lang="en-US" sz="1200" b="1" u="none" strike="noStrike">
                          <a:effectLst/>
                        </a:rPr>
                        <a:t>Any fire safety programming in the schools is good. I recall things I learned from interaction with firemen as a student.</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1417510256"/>
                  </a:ext>
                </a:extLst>
              </a:tr>
              <a:tr h="427654">
                <a:tc>
                  <a:txBody>
                    <a:bodyPr/>
                    <a:lstStyle/>
                    <a:p>
                      <a:pPr algn="l" fontAlgn="b"/>
                      <a:r>
                        <a:rPr lang="en-US" sz="1200" b="1" u="none" strike="noStrike" dirty="0">
                          <a:effectLst/>
                        </a:rPr>
                        <a:t>Publicize your museum</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1365136290"/>
                  </a:ext>
                </a:extLst>
              </a:tr>
              <a:tr h="427654">
                <a:tc>
                  <a:txBody>
                    <a:bodyPr/>
                    <a:lstStyle/>
                    <a:p>
                      <a:pPr algn="l" fontAlgn="b"/>
                      <a:r>
                        <a:rPr lang="en-US" sz="1200" b="1" u="none" strike="noStrike">
                          <a:effectLst/>
                        </a:rPr>
                        <a:t>Add community wildfire safety seminars/webinars on how homeowners can make their property and their neighborhood much safer from wildfires.    </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1494393861"/>
                  </a:ext>
                </a:extLst>
              </a:tr>
              <a:tr h="789824">
                <a:tc>
                  <a:txBody>
                    <a:bodyPr/>
                    <a:lstStyle/>
                    <a:p>
                      <a:pPr algn="l" fontAlgn="b"/>
                      <a:r>
                        <a:rPr lang="en-US" sz="1200" b="1" u="none" strike="noStrike">
                          <a:effectLst/>
                        </a:rPr>
                        <a:t>Would love a community course on how to handle household fires (example, what do I do if I don't have an extinguisher depending on what is burning? )  I would take CPR classes if they were free</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2606177542"/>
                  </a:ext>
                </a:extLst>
              </a:tr>
              <a:tr h="427654">
                <a:tc>
                  <a:txBody>
                    <a:bodyPr/>
                    <a:lstStyle/>
                    <a:p>
                      <a:pPr algn="l" fontAlgn="b"/>
                      <a:r>
                        <a:rPr lang="en-US" sz="1200" b="1" u="none" strike="noStrike" dirty="0">
                          <a:effectLst/>
                        </a:rPr>
                        <a:t>None at this time.  I don't know where this fits in: the community outreach programs are great.</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3756865258"/>
                  </a:ext>
                </a:extLst>
              </a:tr>
            </a:tbl>
          </a:graphicData>
        </a:graphic>
      </p:graphicFrame>
    </p:spTree>
    <p:extLst>
      <p:ext uri="{BB962C8B-B14F-4D97-AF65-F5344CB8AC3E}">
        <p14:creationId xmlns:p14="http://schemas.microsoft.com/office/powerpoint/2010/main" val="533576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Community Priorities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p:txBody>
          <a:bodyPr/>
          <a:lstStyle/>
          <a:p>
            <a:r>
              <a:rPr lang="en-US" dirty="0"/>
              <a:t>Survey Results - Staffing</a:t>
            </a:r>
          </a:p>
        </p:txBody>
      </p:sp>
      <p:graphicFrame>
        <p:nvGraphicFramePr>
          <p:cNvPr id="4" name="Table 3">
            <a:extLst>
              <a:ext uri="{FF2B5EF4-FFF2-40B4-BE49-F238E27FC236}">
                <a16:creationId xmlns:a16="http://schemas.microsoft.com/office/drawing/2014/main" id="{9ED2357E-79DD-FA40-B2FA-5A57077DED37}"/>
              </a:ext>
            </a:extLst>
          </p:cNvPr>
          <p:cNvGraphicFramePr>
            <a:graphicFrameLocks noGrp="1"/>
          </p:cNvGraphicFramePr>
          <p:nvPr>
            <p:extLst>
              <p:ext uri="{D42A27DB-BD31-4B8C-83A1-F6EECF244321}">
                <p14:modId xmlns:p14="http://schemas.microsoft.com/office/powerpoint/2010/main" val="1903905127"/>
              </p:ext>
            </p:extLst>
          </p:nvPr>
        </p:nvGraphicFramePr>
        <p:xfrm>
          <a:off x="838200" y="2817813"/>
          <a:ext cx="10515600" cy="2594159"/>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1573548587"/>
                    </a:ext>
                  </a:extLst>
                </a:gridCol>
              </a:tblGrid>
              <a:tr h="470010">
                <a:tc>
                  <a:txBody>
                    <a:bodyPr/>
                    <a:lstStyle/>
                    <a:p>
                      <a:pPr algn="l" fontAlgn="b"/>
                      <a:r>
                        <a:rPr lang="en-US" sz="1200" b="1" u="none" strike="noStrike" dirty="0">
                          <a:effectLst/>
                        </a:rPr>
                        <a:t>           Fire Department Staffing</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4211487926"/>
                  </a:ext>
                </a:extLst>
              </a:tr>
              <a:tr h="358104">
                <a:tc>
                  <a:txBody>
                    <a:bodyPr/>
                    <a:lstStyle/>
                    <a:p>
                      <a:pPr algn="l" fontAlgn="b"/>
                      <a:r>
                        <a:rPr lang="en-US" sz="1200" b="1" u="none" strike="noStrike" dirty="0">
                          <a:effectLst/>
                        </a:rPr>
                        <a:t>Paid fire and </a:t>
                      </a:r>
                      <a:r>
                        <a:rPr lang="en-US" sz="1200" b="1" u="none" strike="noStrike" dirty="0" err="1">
                          <a:effectLst/>
                        </a:rPr>
                        <a:t>emt's</a:t>
                      </a:r>
                      <a:r>
                        <a:rPr lang="en-US" sz="1200" b="1" u="none" strike="noStrike" dirty="0">
                          <a:effectLst/>
                        </a:rPr>
                        <a:t> .  more free </a:t>
                      </a:r>
                      <a:r>
                        <a:rPr lang="en-US" sz="1200" b="1" u="none" strike="noStrike" dirty="0" err="1">
                          <a:effectLst/>
                        </a:rPr>
                        <a:t>cpr</a:t>
                      </a:r>
                      <a:r>
                        <a:rPr lang="en-US" sz="1200" b="1" u="none" strike="noStrike" dirty="0">
                          <a:effectLst/>
                        </a:rPr>
                        <a:t> classes for residents</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1656869293"/>
                  </a:ext>
                </a:extLst>
              </a:tr>
              <a:tr h="358104">
                <a:tc>
                  <a:txBody>
                    <a:bodyPr/>
                    <a:lstStyle/>
                    <a:p>
                      <a:pPr algn="l" fontAlgn="b"/>
                      <a:r>
                        <a:rPr lang="en-US" sz="1200" b="1" u="none" strike="noStrike" dirty="0">
                          <a:effectLst/>
                        </a:rPr>
                        <a:t>Love the volunteer model. I saw there is now paid fireman and can't really see the need for this</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1201559926"/>
                  </a:ext>
                </a:extLst>
              </a:tr>
              <a:tr h="691733">
                <a:tc>
                  <a:txBody>
                    <a:bodyPr/>
                    <a:lstStyle/>
                    <a:p>
                      <a:pPr algn="l" fontAlgn="b"/>
                      <a:r>
                        <a:rPr lang="en-US" sz="1200" b="1" u="none" strike="noStrike" dirty="0">
                          <a:effectLst/>
                        </a:rPr>
                        <a:t>Term limits for the chief, diversify responsibility for  management between the volunteers and paid staff, require district board to be more involved.</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778926971"/>
                  </a:ext>
                </a:extLst>
              </a:tr>
              <a:tr h="358104">
                <a:tc>
                  <a:txBody>
                    <a:bodyPr/>
                    <a:lstStyle/>
                    <a:p>
                      <a:pPr algn="l" fontAlgn="b"/>
                      <a:r>
                        <a:rPr lang="en-US" sz="1200" b="1" u="none" strike="noStrike" dirty="0">
                          <a:effectLst/>
                        </a:rPr>
                        <a:t>Paid personal are not needed and a waste of our tax dollars, same with housing.</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478978867"/>
                  </a:ext>
                </a:extLst>
              </a:tr>
              <a:tr h="358104">
                <a:tc>
                  <a:txBody>
                    <a:bodyPr/>
                    <a:lstStyle/>
                    <a:p>
                      <a:pPr algn="l" fontAlgn="b"/>
                      <a:r>
                        <a:rPr lang="en-US" sz="1200" b="1" u="none" strike="noStrike" dirty="0">
                          <a:effectLst/>
                        </a:rPr>
                        <a:t>I think you are doing a GREAT job under the fine leadership of Rick </a:t>
                      </a:r>
                      <a:r>
                        <a:rPr lang="en-US" sz="1200" b="1" u="none" strike="noStrike" dirty="0" err="1">
                          <a:effectLst/>
                        </a:rPr>
                        <a:t>Balentine</a:t>
                      </a:r>
                      <a:r>
                        <a:rPr lang="en-US" sz="1200" b="1" u="none" strike="noStrike" dirty="0">
                          <a:effectLst/>
                        </a:rPr>
                        <a:t>.  We are lucky to have him!</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454309188"/>
                  </a:ext>
                </a:extLst>
              </a:tr>
            </a:tbl>
          </a:graphicData>
        </a:graphic>
      </p:graphicFrame>
    </p:spTree>
    <p:extLst>
      <p:ext uri="{BB962C8B-B14F-4D97-AF65-F5344CB8AC3E}">
        <p14:creationId xmlns:p14="http://schemas.microsoft.com/office/powerpoint/2010/main" val="753579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Community Priorities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a:xfrm>
            <a:off x="838200" y="1690688"/>
            <a:ext cx="6668386" cy="1034533"/>
          </a:xfrm>
        </p:spPr>
        <p:txBody>
          <a:bodyPr/>
          <a:lstStyle/>
          <a:p>
            <a:r>
              <a:rPr lang="en-US" dirty="0"/>
              <a:t>Survey Results – Wildland Mitigation </a:t>
            </a:r>
          </a:p>
        </p:txBody>
      </p:sp>
      <p:graphicFrame>
        <p:nvGraphicFramePr>
          <p:cNvPr id="4" name="Table 3">
            <a:extLst>
              <a:ext uri="{FF2B5EF4-FFF2-40B4-BE49-F238E27FC236}">
                <a16:creationId xmlns:a16="http://schemas.microsoft.com/office/drawing/2014/main" id="{5344EA1E-AED0-7A40-BCDC-804F99C5AD5C}"/>
              </a:ext>
            </a:extLst>
          </p:cNvPr>
          <p:cNvGraphicFramePr>
            <a:graphicFrameLocks noGrp="1"/>
          </p:cNvGraphicFramePr>
          <p:nvPr>
            <p:extLst>
              <p:ext uri="{D42A27DB-BD31-4B8C-83A1-F6EECF244321}">
                <p14:modId xmlns:p14="http://schemas.microsoft.com/office/powerpoint/2010/main" val="1683189585"/>
              </p:ext>
            </p:extLst>
          </p:nvPr>
        </p:nvGraphicFramePr>
        <p:xfrm>
          <a:off x="838200" y="3011488"/>
          <a:ext cx="10515600" cy="1922019"/>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3460144704"/>
                    </a:ext>
                  </a:extLst>
                </a:gridCol>
              </a:tblGrid>
              <a:tr h="584961">
                <a:tc>
                  <a:txBody>
                    <a:bodyPr/>
                    <a:lstStyle/>
                    <a:p>
                      <a:pPr algn="l" fontAlgn="b"/>
                      <a:r>
                        <a:rPr lang="en-US" sz="1200" b="1" u="none" strike="noStrike">
                          <a:effectLst/>
                        </a:rPr>
                        <a:t>            Wildland Fire / Mitigation</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3690776223"/>
                  </a:ext>
                </a:extLst>
              </a:tr>
              <a:tr h="445686">
                <a:tc>
                  <a:txBody>
                    <a:bodyPr/>
                    <a:lstStyle/>
                    <a:p>
                      <a:pPr algn="l" fontAlgn="b"/>
                      <a:r>
                        <a:rPr lang="en-US" sz="1200" b="1" u="none" strike="noStrike">
                          <a:effectLst/>
                        </a:rPr>
                        <a:t>Wildfire mitigation programs are essential.  </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3528527524"/>
                  </a:ext>
                </a:extLst>
              </a:tr>
              <a:tr h="445686">
                <a:tc>
                  <a:txBody>
                    <a:bodyPr/>
                    <a:lstStyle/>
                    <a:p>
                      <a:pPr algn="l" fontAlgn="b"/>
                      <a:r>
                        <a:rPr lang="en-US" sz="1200" b="1" u="none" strike="noStrike">
                          <a:effectLst/>
                        </a:rPr>
                        <a:t>Wildfire mitigation awareness, education, prevention and response in view of increases of wildfires and climate change.</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3960987163"/>
                  </a:ext>
                </a:extLst>
              </a:tr>
              <a:tr h="445686">
                <a:tc>
                  <a:txBody>
                    <a:bodyPr/>
                    <a:lstStyle/>
                    <a:p>
                      <a:pPr algn="l" fontAlgn="b"/>
                      <a:r>
                        <a:rPr lang="en-US" sz="1200" b="1" u="none" strike="noStrike" dirty="0">
                          <a:effectLst/>
                        </a:rPr>
                        <a:t>With a focus on fighting fires and wildfire mitigation if they need to reduce other components I would support that.  </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2832472776"/>
                  </a:ext>
                </a:extLst>
              </a:tr>
            </a:tbl>
          </a:graphicData>
        </a:graphic>
      </p:graphicFrame>
    </p:spTree>
    <p:extLst>
      <p:ext uri="{BB962C8B-B14F-4D97-AF65-F5344CB8AC3E}">
        <p14:creationId xmlns:p14="http://schemas.microsoft.com/office/powerpoint/2010/main" val="1939987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Community Priorities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a:xfrm>
            <a:off x="838200" y="1825625"/>
            <a:ext cx="8529084" cy="1481101"/>
          </a:xfrm>
        </p:spPr>
        <p:txBody>
          <a:bodyPr/>
          <a:lstStyle/>
          <a:p>
            <a:r>
              <a:rPr lang="en-US" dirty="0"/>
              <a:t>Survey Results – Emergency Medical Services / Enhance / Consolidate</a:t>
            </a:r>
          </a:p>
        </p:txBody>
      </p:sp>
      <p:graphicFrame>
        <p:nvGraphicFramePr>
          <p:cNvPr id="4" name="Table 3">
            <a:extLst>
              <a:ext uri="{FF2B5EF4-FFF2-40B4-BE49-F238E27FC236}">
                <a16:creationId xmlns:a16="http://schemas.microsoft.com/office/drawing/2014/main" id="{3A36F39B-7CBE-464D-82CF-0A361ABBBCC3}"/>
              </a:ext>
            </a:extLst>
          </p:cNvPr>
          <p:cNvGraphicFramePr>
            <a:graphicFrameLocks noGrp="1"/>
          </p:cNvGraphicFramePr>
          <p:nvPr>
            <p:extLst>
              <p:ext uri="{D42A27DB-BD31-4B8C-83A1-F6EECF244321}">
                <p14:modId xmlns:p14="http://schemas.microsoft.com/office/powerpoint/2010/main" val="465227171"/>
              </p:ext>
            </p:extLst>
          </p:nvPr>
        </p:nvGraphicFramePr>
        <p:xfrm>
          <a:off x="838200" y="2978439"/>
          <a:ext cx="10515600" cy="3209706"/>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3597655839"/>
                    </a:ext>
                  </a:extLst>
                </a:gridCol>
              </a:tblGrid>
              <a:tr h="319732">
                <a:tc>
                  <a:txBody>
                    <a:bodyPr/>
                    <a:lstStyle/>
                    <a:p>
                      <a:pPr algn="l" fontAlgn="b"/>
                      <a:r>
                        <a:rPr lang="en-US" sz="1200" b="1" u="none" strike="noStrike">
                          <a:effectLst/>
                        </a:rPr>
                        <a:t>             Enhance or Consolidate EMS</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1303413976"/>
                  </a:ext>
                </a:extLst>
              </a:tr>
              <a:tr h="470563">
                <a:tc>
                  <a:txBody>
                    <a:bodyPr/>
                    <a:lstStyle/>
                    <a:p>
                      <a:pPr algn="l" fontAlgn="b"/>
                      <a:r>
                        <a:rPr lang="en-US" sz="1200" b="1" u="none" strike="noStrike">
                          <a:effectLst/>
                        </a:rPr>
                        <a:t>Why is there an ambulance district that has not joined the modern times and made themselves a title 32 district? Why has the fire department allowed this to continue?</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3796078507"/>
                  </a:ext>
                </a:extLst>
              </a:tr>
              <a:tr h="243606">
                <a:tc>
                  <a:txBody>
                    <a:bodyPr/>
                    <a:lstStyle/>
                    <a:p>
                      <a:pPr algn="l" fontAlgn="b"/>
                      <a:r>
                        <a:rPr lang="en-US" sz="1200" b="1" u="none" strike="noStrike">
                          <a:effectLst/>
                        </a:rPr>
                        <a:t>Combine with the ambulance service.</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4015042617"/>
                  </a:ext>
                </a:extLst>
              </a:tr>
              <a:tr h="243606">
                <a:tc>
                  <a:txBody>
                    <a:bodyPr/>
                    <a:lstStyle/>
                    <a:p>
                      <a:pPr algn="l" fontAlgn="b"/>
                      <a:r>
                        <a:rPr lang="en-US" sz="1200" b="1" u="none" strike="noStrike">
                          <a:effectLst/>
                        </a:rPr>
                        <a:t>Medical services</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1790495618"/>
                  </a:ext>
                </a:extLst>
              </a:tr>
              <a:tr h="470563">
                <a:tc>
                  <a:txBody>
                    <a:bodyPr/>
                    <a:lstStyle/>
                    <a:p>
                      <a:pPr algn="l" fontAlgn="b"/>
                      <a:r>
                        <a:rPr lang="en-US" sz="1200" b="1" u="none" strike="noStrike">
                          <a:effectLst/>
                        </a:rPr>
                        <a:t>Well, Aspen Fire is the closest agency to most of the Aspen Ambulance district calls. If my loved one needs medical help why is the Ambulance driving in from the hospital when we are next door to the fire station</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619758555"/>
                  </a:ext>
                </a:extLst>
              </a:tr>
              <a:tr h="243606">
                <a:tc>
                  <a:txBody>
                    <a:bodyPr/>
                    <a:lstStyle/>
                    <a:p>
                      <a:pPr algn="l" fontAlgn="b"/>
                      <a:r>
                        <a:rPr lang="en-US" sz="1200" b="1" u="none" strike="noStrike" dirty="0">
                          <a:effectLst/>
                        </a:rPr>
                        <a:t>More EMT 2 service level to compliment the paramedics.  I would like to paramedics to have access to a </a:t>
                      </a:r>
                      <a:r>
                        <a:rPr lang="en-US" sz="1200" b="1" u="none" strike="noStrike" dirty="0" err="1">
                          <a:effectLst/>
                        </a:rPr>
                        <a:t>lucas</a:t>
                      </a:r>
                      <a:r>
                        <a:rPr lang="en-US" sz="1200" b="1" u="none" strike="noStrike" dirty="0">
                          <a:effectLst/>
                        </a:rPr>
                        <a:t> device</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2925042340"/>
                  </a:ext>
                </a:extLst>
              </a:tr>
              <a:tr h="243606">
                <a:tc>
                  <a:txBody>
                    <a:bodyPr/>
                    <a:lstStyle/>
                    <a:p>
                      <a:pPr algn="l" fontAlgn="b"/>
                      <a:r>
                        <a:rPr lang="en-US" sz="1200" b="1" u="none" strike="noStrike">
                          <a:effectLst/>
                        </a:rPr>
                        <a:t>EMS</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1997353968"/>
                  </a:ext>
                </a:extLst>
              </a:tr>
              <a:tr h="243606">
                <a:tc>
                  <a:txBody>
                    <a:bodyPr/>
                    <a:lstStyle/>
                    <a:p>
                      <a:pPr algn="l" fontAlgn="b"/>
                      <a:r>
                        <a:rPr lang="en-US" sz="1200" b="1" u="none" strike="noStrike">
                          <a:effectLst/>
                        </a:rPr>
                        <a:t>Better integration of EMS and fire with reducing duplication of services</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1437981796"/>
                  </a:ext>
                </a:extLst>
              </a:tr>
              <a:tr h="243606">
                <a:tc>
                  <a:txBody>
                    <a:bodyPr/>
                    <a:lstStyle/>
                    <a:p>
                      <a:pPr algn="l" fontAlgn="b"/>
                      <a:r>
                        <a:rPr lang="en-US" sz="1200" b="1" u="none" strike="noStrike" dirty="0">
                          <a:effectLst/>
                        </a:rPr>
                        <a:t>Consolidate</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1531258330"/>
                  </a:ext>
                </a:extLst>
              </a:tr>
              <a:tr h="243606">
                <a:tc>
                  <a:txBody>
                    <a:bodyPr/>
                    <a:lstStyle/>
                    <a:p>
                      <a:pPr algn="l" fontAlgn="b"/>
                      <a:r>
                        <a:rPr lang="en-US" sz="1200" b="1" u="none" strike="noStrike">
                          <a:effectLst/>
                        </a:rPr>
                        <a:t>Work towards continuity with the ambulance district and RFFR, while maintaining independence from these organizations and Pitkin County.</a:t>
                      </a:r>
                      <a:endParaRPr lang="en-US" sz="1200" b="1" i="0" u="none" strike="noStrike">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2511868085"/>
                  </a:ext>
                </a:extLst>
              </a:tr>
              <a:tr h="243606">
                <a:tc>
                  <a:txBody>
                    <a:bodyPr/>
                    <a:lstStyle/>
                    <a:p>
                      <a:pPr algn="l" fontAlgn="b"/>
                      <a:r>
                        <a:rPr lang="en-US" sz="1200" b="1" u="none" strike="noStrike" dirty="0">
                          <a:effectLst/>
                        </a:rPr>
                        <a:t>Get over the politics and sit down and merge forces.</a:t>
                      </a:r>
                      <a:endParaRPr lang="en-US" sz="1200" b="1" i="0" u="none" strike="noStrike" dirty="0">
                        <a:solidFill>
                          <a:srgbClr val="000000"/>
                        </a:solidFill>
                        <a:effectLst/>
                        <a:latin typeface="Calibri" panose="020F0502020204030204" pitchFamily="34" charset="0"/>
                      </a:endParaRPr>
                    </a:p>
                  </a:txBody>
                  <a:tcPr marL="9097" marR="9097" marT="9097" marB="0" anchor="b"/>
                </a:tc>
                <a:extLst>
                  <a:ext uri="{0D108BD9-81ED-4DB2-BD59-A6C34878D82A}">
                    <a16:rowId xmlns:a16="http://schemas.microsoft.com/office/drawing/2014/main" val="3887341100"/>
                  </a:ext>
                </a:extLst>
              </a:tr>
            </a:tbl>
          </a:graphicData>
        </a:graphic>
      </p:graphicFrame>
    </p:spTree>
    <p:extLst>
      <p:ext uri="{BB962C8B-B14F-4D97-AF65-F5344CB8AC3E}">
        <p14:creationId xmlns:p14="http://schemas.microsoft.com/office/powerpoint/2010/main" val="3200351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a:xfrm>
            <a:off x="838200" y="1195697"/>
            <a:ext cx="3200400" cy="4238118"/>
          </a:xfrm>
        </p:spPr>
        <p:txBody>
          <a:bodyPr>
            <a:normAutofit/>
          </a:bodyPr>
          <a:lstStyle/>
          <a:p>
            <a:r>
              <a:rPr lang="en-US" dirty="0"/>
              <a:t>Community Priorities (Initiative)</a:t>
            </a:r>
          </a:p>
        </p:txBody>
      </p:sp>
      <p:grpSp>
        <p:nvGrpSpPr>
          <p:cNvPr id="39"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tx1"/>
          </a:solidFill>
        </p:grpSpPr>
        <p:sp>
          <p:nvSpPr>
            <p:cNvPr id="40" name="Freeform: Shape 11">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41" name="Freeform: Shape 12">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42" name="Graphic 38">
            <a:extLst>
              <a:ext uri="{FF2B5EF4-FFF2-40B4-BE49-F238E27FC236}">
                <a16:creationId xmlns:a16="http://schemas.microsoft.com/office/drawing/2014/main" id="{A8630B61-2CB6-4E0C-90A1-05A307F9CD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tx1">
              <a:alpha val="60000"/>
            </a:schemeClr>
          </a:solidFill>
        </p:grpSpPr>
        <p:sp>
          <p:nvSpPr>
            <p:cNvPr id="43" name="Freeform: Shape 15">
              <a:extLst>
                <a:ext uri="{FF2B5EF4-FFF2-40B4-BE49-F238E27FC236}">
                  <a16:creationId xmlns:a16="http://schemas.microsoft.com/office/drawing/2014/main" id="{7EB5F489-45BA-4254-B501-559099D88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44" name="Freeform: Shape 16">
              <a:extLst>
                <a:ext uri="{FF2B5EF4-FFF2-40B4-BE49-F238E27FC236}">
                  <a16:creationId xmlns:a16="http://schemas.microsoft.com/office/drawing/2014/main" id="{C8ECAADA-4087-4FFC-801E-BF007B413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45" name="Oval 18">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20">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tx1"/>
          </a:solidFill>
        </p:grpSpPr>
        <p:sp>
          <p:nvSpPr>
            <p:cNvPr id="48" name="Freeform: Shape 23">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9" name="Freeform: Shape 24">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50" name="Freeform: Shape 25">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51" name="Freeform: Shape 26">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52" name="Freeform: Shape 27">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53" name="Freeform: Shape 28">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54" name="Freeform: Shape 29">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55" name="Freeform: Shape 30">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56" name="Freeform: Shape 31">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57" name="Freeform: Shape 32">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8" name="Freeform: Shape 33">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9" name="Freeform: Shape 34">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60" name="Freeform: Shape 35">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61" name="Content Placeholder 2">
            <a:extLst>
              <a:ext uri="{FF2B5EF4-FFF2-40B4-BE49-F238E27FC236}">
                <a16:creationId xmlns:a16="http://schemas.microsoft.com/office/drawing/2014/main" id="{D129B5E2-B79B-4E23-9F4D-866201A106F1}"/>
              </a:ext>
            </a:extLst>
          </p:cNvPr>
          <p:cNvGraphicFramePr>
            <a:graphicFrameLocks noGrp="1"/>
          </p:cNvGraphicFramePr>
          <p:nvPr>
            <p:ph idx="1"/>
            <p:extLst>
              <p:ext uri="{D42A27DB-BD31-4B8C-83A1-F6EECF244321}">
                <p14:modId xmlns:p14="http://schemas.microsoft.com/office/powerpoint/2010/main" val="3293002996"/>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8744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6"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7" name="Freeform: Shape 76">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83" name="Oval 82">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5" name="Rectangle 84">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4" name="Content Placeholder 4">
            <a:extLst>
              <a:ext uri="{FF2B5EF4-FFF2-40B4-BE49-F238E27FC236}">
                <a16:creationId xmlns:a16="http://schemas.microsoft.com/office/drawing/2014/main" id="{54549476-9110-6F4B-84C7-E5EEED473180}"/>
              </a:ext>
            </a:extLst>
          </p:cNvPr>
          <p:cNvPicPr>
            <a:picLocks noGrp="1" noChangeAspect="1"/>
          </p:cNvPicPr>
          <p:nvPr>
            <p:ph idx="1"/>
          </p:nvPr>
        </p:nvPicPr>
        <p:blipFill>
          <a:blip r:embed="rId2"/>
          <a:srcRect t="12500" b="12500"/>
          <a:stretch/>
        </p:blipFill>
        <p:spPr>
          <a:xfrm>
            <a:off x="20" y="10"/>
            <a:ext cx="12191978" cy="6857990"/>
          </a:xfrm>
          <a:prstGeom prst="rect">
            <a:avLst/>
          </a:prstGeom>
        </p:spPr>
      </p:pic>
      <p:sp>
        <p:nvSpPr>
          <p:cNvPr id="87" name="Rectangle 86">
            <a:extLst>
              <a:ext uri="{FF2B5EF4-FFF2-40B4-BE49-F238E27FC236}">
                <a16:creationId xmlns:a16="http://schemas.microsoft.com/office/drawing/2014/main" id="{5C7FA6E3-5183-4E37-B15B-91038FE1F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8045"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25182" y="827494"/>
            <a:ext cx="1291642" cy="429215"/>
            <a:chOff x="2504802" y="1755501"/>
            <a:chExt cx="1598829" cy="531293"/>
          </a:xfrm>
          <a:solidFill>
            <a:schemeClr val="tx1"/>
          </a:solidFill>
        </p:grpSpPr>
        <p:sp>
          <p:nvSpPr>
            <p:cNvPr id="90" name="Freeform: Shape 89">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93" name="Group 92">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24467" y="533549"/>
            <a:ext cx="5356040" cy="5343028"/>
            <a:chOff x="739960" y="1925092"/>
            <a:chExt cx="4376696" cy="4366063"/>
          </a:xfrm>
        </p:grpSpPr>
        <p:sp>
          <p:nvSpPr>
            <p:cNvPr id="94" name="Oval 93">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6" name="Oval 95">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95D83A9-9BC3-C14E-B4C3-E0481384C3A2}"/>
              </a:ext>
            </a:extLst>
          </p:cNvPr>
          <p:cNvSpPr>
            <a:spLocks noGrp="1"/>
          </p:cNvSpPr>
          <p:nvPr>
            <p:ph type="title"/>
          </p:nvPr>
        </p:nvSpPr>
        <p:spPr>
          <a:xfrm>
            <a:off x="6759934" y="518478"/>
            <a:ext cx="5294108" cy="2822713"/>
          </a:xfrm>
        </p:spPr>
        <p:txBody>
          <a:bodyPr vert="horz" lIns="91440" tIns="45720" rIns="91440" bIns="45720" rtlCol="0" anchor="b">
            <a:normAutofit/>
          </a:bodyPr>
          <a:lstStyle/>
          <a:p>
            <a:pPr algn="ctr"/>
            <a:r>
              <a:rPr lang="en-US" sz="2400" b="1" cap="all" spc="1500" dirty="0">
                <a:ea typeface="Source Sans Pro SemiBold" panose="020B0603030403020204" pitchFamily="34" charset="0"/>
              </a:rPr>
              <a:t>Introductions</a:t>
            </a:r>
          </a:p>
        </p:txBody>
      </p:sp>
      <p:sp>
        <p:nvSpPr>
          <p:cNvPr id="98" name="Oval 97">
            <a:extLst>
              <a:ext uri="{FF2B5EF4-FFF2-40B4-BE49-F238E27FC236}">
                <a16:creationId xmlns:a16="http://schemas.microsoft.com/office/drawing/2014/main" id="{20046D4B-EE93-4EAF-9717-C56B1E681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2" y="5254879"/>
            <a:ext cx="474046" cy="474046"/>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a:extLst>
              <a:ext uri="{FF2B5EF4-FFF2-40B4-BE49-F238E27FC236}">
                <a16:creationId xmlns:a16="http://schemas.microsoft.com/office/drawing/2014/main" id="{9A3B4D80-4945-4E47-8FA7-BA0541CB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2" y="5254879"/>
            <a:ext cx="474046" cy="474046"/>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6717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17CEB-E2E8-C547-A7E9-C8851A800EB4}"/>
              </a:ext>
            </a:extLst>
          </p:cNvPr>
          <p:cNvSpPr>
            <a:spLocks noGrp="1"/>
          </p:cNvSpPr>
          <p:nvPr>
            <p:ph type="title"/>
          </p:nvPr>
        </p:nvSpPr>
        <p:spPr/>
        <p:txBody>
          <a:bodyPr/>
          <a:lstStyle/>
          <a:p>
            <a:r>
              <a:rPr lang="en-US" dirty="0"/>
              <a:t>Member Survey</a:t>
            </a:r>
          </a:p>
        </p:txBody>
      </p:sp>
    </p:spTree>
    <p:extLst>
      <p:ext uri="{BB962C8B-B14F-4D97-AF65-F5344CB8AC3E}">
        <p14:creationId xmlns:p14="http://schemas.microsoft.com/office/powerpoint/2010/main" val="4112452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Members Priorities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p:txBody>
          <a:bodyPr/>
          <a:lstStyle/>
          <a:p>
            <a:r>
              <a:rPr lang="en-US" dirty="0"/>
              <a:t>Survey Results – Fiscal Responsibility  </a:t>
            </a:r>
          </a:p>
        </p:txBody>
      </p:sp>
      <p:graphicFrame>
        <p:nvGraphicFramePr>
          <p:cNvPr id="6" name="Content Placeholder 5">
            <a:extLst>
              <a:ext uri="{FF2B5EF4-FFF2-40B4-BE49-F238E27FC236}">
                <a16:creationId xmlns:a16="http://schemas.microsoft.com/office/drawing/2014/main" id="{05EDFAD2-FAEC-8A4B-885D-BF88ED9854A1}"/>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0000000-0008-0000-0200-000002000000}"/>
              </a:ext>
            </a:extLst>
          </p:cNvPr>
          <p:cNvGraphicFramePr/>
          <p:nvPr>
            <p:extLst>
              <p:ext uri="{D42A27DB-BD31-4B8C-83A1-F6EECF244321}">
                <p14:modId xmlns:p14="http://schemas.microsoft.com/office/powerpoint/2010/main" val="3847556529"/>
              </p:ext>
            </p:extLst>
          </p:nvPr>
        </p:nvGraphicFramePr>
        <p:xfrm>
          <a:off x="5636713" y="1941989"/>
          <a:ext cx="5717088" cy="36947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7863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Members Priorities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p:txBody>
          <a:bodyPr/>
          <a:lstStyle/>
          <a:p>
            <a:r>
              <a:rPr lang="en-US" dirty="0"/>
              <a:t>Survey Results – Adequately Equipped</a:t>
            </a:r>
          </a:p>
        </p:txBody>
      </p:sp>
      <p:graphicFrame>
        <p:nvGraphicFramePr>
          <p:cNvPr id="6" name="Content Placeholder 5">
            <a:extLst>
              <a:ext uri="{FF2B5EF4-FFF2-40B4-BE49-F238E27FC236}">
                <a16:creationId xmlns:a16="http://schemas.microsoft.com/office/drawing/2014/main" id="{05EDFAD2-FAEC-8A4B-885D-BF88ED9854A1}"/>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5">
            <a:extLst>
              <a:ext uri="{FF2B5EF4-FFF2-40B4-BE49-F238E27FC236}">
                <a16:creationId xmlns:a16="http://schemas.microsoft.com/office/drawing/2014/main" id="{31957867-1C17-4748-925B-C6894ABE8EB4}"/>
              </a:ext>
            </a:extLst>
          </p:cNvPr>
          <p:cNvGraphicFramePr>
            <a:graphicFrameLocks/>
          </p:cNvGraphicFramePr>
          <p:nvPr>
            <p:extLst>
              <p:ext uri="{D42A27DB-BD31-4B8C-83A1-F6EECF244321}">
                <p14:modId xmlns:p14="http://schemas.microsoft.com/office/powerpoint/2010/main" val="947503661"/>
              </p:ext>
            </p:extLst>
          </p:nvPr>
        </p:nvGraphicFramePr>
        <p:xfrm>
          <a:off x="6019800" y="1690688"/>
          <a:ext cx="5486400" cy="46386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2340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Members Priorities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p:txBody>
          <a:bodyPr/>
          <a:lstStyle/>
          <a:p>
            <a:r>
              <a:rPr lang="en-US" dirty="0"/>
              <a:t>Survey Results – Potential Increased Service Delivery</a:t>
            </a:r>
          </a:p>
        </p:txBody>
      </p:sp>
      <p:graphicFrame>
        <p:nvGraphicFramePr>
          <p:cNvPr id="6" name="Content Placeholder 5">
            <a:extLst>
              <a:ext uri="{FF2B5EF4-FFF2-40B4-BE49-F238E27FC236}">
                <a16:creationId xmlns:a16="http://schemas.microsoft.com/office/drawing/2014/main" id="{05EDFAD2-FAEC-8A4B-885D-BF88ED9854A1}"/>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6E0256C3-7CC3-2642-98EA-FEE29B52649F}"/>
              </a:ext>
            </a:extLst>
          </p:cNvPr>
          <p:cNvGraphicFramePr/>
          <p:nvPr>
            <p:extLst>
              <p:ext uri="{D42A27DB-BD31-4B8C-83A1-F6EECF244321}">
                <p14:modId xmlns:p14="http://schemas.microsoft.com/office/powerpoint/2010/main" val="3841129516"/>
              </p:ext>
            </p:extLst>
          </p:nvPr>
        </p:nvGraphicFramePr>
        <p:xfrm>
          <a:off x="5398719" y="1548421"/>
          <a:ext cx="573692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71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Members Priorities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p:txBody>
          <a:bodyPr/>
          <a:lstStyle/>
          <a:p>
            <a:r>
              <a:rPr lang="en-US" dirty="0"/>
              <a:t>Survey Results – Potential Initiatives</a:t>
            </a:r>
          </a:p>
        </p:txBody>
      </p:sp>
      <p:graphicFrame>
        <p:nvGraphicFramePr>
          <p:cNvPr id="6" name="Content Placeholder 5">
            <a:extLst>
              <a:ext uri="{FF2B5EF4-FFF2-40B4-BE49-F238E27FC236}">
                <a16:creationId xmlns:a16="http://schemas.microsoft.com/office/drawing/2014/main" id="{05EDFAD2-FAEC-8A4B-885D-BF88ED9854A1}"/>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D7B2AF57-2E4D-6646-ADF6-982B966C12E9}"/>
              </a:ext>
            </a:extLst>
          </p:cNvPr>
          <p:cNvGraphicFramePr/>
          <p:nvPr>
            <p:extLst>
              <p:ext uri="{D42A27DB-BD31-4B8C-83A1-F6EECF244321}">
                <p14:modId xmlns:p14="http://schemas.microsoft.com/office/powerpoint/2010/main" val="2513179000"/>
              </p:ext>
            </p:extLst>
          </p:nvPr>
        </p:nvGraphicFramePr>
        <p:xfrm>
          <a:off x="4604657" y="1322613"/>
          <a:ext cx="7233557" cy="51702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7845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Members Priorities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p:txBody>
          <a:bodyPr/>
          <a:lstStyle/>
          <a:p>
            <a:r>
              <a:rPr lang="en-US" dirty="0"/>
              <a:t>Survey Results – Fiscal Responsibility  </a:t>
            </a:r>
          </a:p>
        </p:txBody>
      </p:sp>
      <p:graphicFrame>
        <p:nvGraphicFramePr>
          <p:cNvPr id="6" name="Content Placeholder 5">
            <a:extLst>
              <a:ext uri="{FF2B5EF4-FFF2-40B4-BE49-F238E27FC236}">
                <a16:creationId xmlns:a16="http://schemas.microsoft.com/office/drawing/2014/main" id="{05EDFAD2-FAEC-8A4B-885D-BF88ED9854A1}"/>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0000000-0008-0000-0200-000002000000}"/>
              </a:ext>
            </a:extLst>
          </p:cNvPr>
          <p:cNvGraphicFramePr/>
          <p:nvPr/>
        </p:nvGraphicFramePr>
        <p:xfrm>
          <a:off x="5636713" y="1941989"/>
          <a:ext cx="5717088" cy="36947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8931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6B5A-CB74-194A-BD22-DFDBFFAB6B71}"/>
              </a:ext>
            </a:extLst>
          </p:cNvPr>
          <p:cNvSpPr>
            <a:spLocks noGrp="1"/>
          </p:cNvSpPr>
          <p:nvPr>
            <p:ph type="title"/>
          </p:nvPr>
        </p:nvSpPr>
        <p:spPr/>
        <p:txBody>
          <a:bodyPr/>
          <a:lstStyle/>
          <a:p>
            <a:r>
              <a:rPr lang="en-US" dirty="0"/>
              <a:t>Initiative Combined</a:t>
            </a:r>
          </a:p>
        </p:txBody>
      </p:sp>
      <p:sp>
        <p:nvSpPr>
          <p:cNvPr id="3" name="Content Placeholder 2">
            <a:extLst>
              <a:ext uri="{FF2B5EF4-FFF2-40B4-BE49-F238E27FC236}">
                <a16:creationId xmlns:a16="http://schemas.microsoft.com/office/drawing/2014/main" id="{1A7FD641-A0CA-334A-8CD1-143ED958ACB3}"/>
              </a:ext>
            </a:extLst>
          </p:cNvPr>
          <p:cNvSpPr>
            <a:spLocks noGrp="1"/>
          </p:cNvSpPr>
          <p:nvPr>
            <p:ph sz="half" idx="1"/>
          </p:nvPr>
        </p:nvSpPr>
        <p:spPr/>
        <p:txBody>
          <a:bodyPr/>
          <a:lstStyle/>
          <a:p>
            <a:r>
              <a:rPr lang="en-US" dirty="0"/>
              <a:t>Community Initiatives</a:t>
            </a:r>
          </a:p>
          <a:p>
            <a:pPr lvl="1"/>
            <a:r>
              <a:rPr lang="en-US" dirty="0"/>
              <a:t>Training (Professionalism) </a:t>
            </a:r>
          </a:p>
          <a:p>
            <a:pPr lvl="1"/>
            <a:r>
              <a:rPr lang="en-US" dirty="0"/>
              <a:t>Response Time</a:t>
            </a:r>
          </a:p>
          <a:p>
            <a:pPr lvl="1"/>
            <a:r>
              <a:rPr lang="en-US" dirty="0"/>
              <a:t>Adequate Resources</a:t>
            </a:r>
          </a:p>
          <a:p>
            <a:pPr lvl="1"/>
            <a:r>
              <a:rPr lang="en-US" dirty="0"/>
              <a:t>Fiscal Responsibility</a:t>
            </a:r>
          </a:p>
          <a:p>
            <a:pPr lvl="1"/>
            <a:r>
              <a:rPr lang="en-US" dirty="0"/>
              <a:t>Interagency Cooperation (EMS)</a:t>
            </a:r>
          </a:p>
          <a:p>
            <a:pPr lvl="1"/>
            <a:r>
              <a:rPr lang="en-US" dirty="0"/>
              <a:t>Major Incident Preparation</a:t>
            </a:r>
          </a:p>
          <a:p>
            <a:pPr lvl="1"/>
            <a:endParaRPr lang="en-US" dirty="0"/>
          </a:p>
          <a:p>
            <a:pPr lvl="1"/>
            <a:endParaRPr lang="en-US" dirty="0"/>
          </a:p>
          <a:p>
            <a:pPr lvl="1"/>
            <a:endParaRPr lang="en-US" dirty="0"/>
          </a:p>
          <a:p>
            <a:pPr lvl="1"/>
            <a:endParaRPr lang="en-US" dirty="0"/>
          </a:p>
        </p:txBody>
      </p:sp>
      <p:sp>
        <p:nvSpPr>
          <p:cNvPr id="4" name="Content Placeholder 3">
            <a:extLst>
              <a:ext uri="{FF2B5EF4-FFF2-40B4-BE49-F238E27FC236}">
                <a16:creationId xmlns:a16="http://schemas.microsoft.com/office/drawing/2014/main" id="{09C195D7-0C70-054C-8DF5-FCE295CA14C6}"/>
              </a:ext>
            </a:extLst>
          </p:cNvPr>
          <p:cNvSpPr>
            <a:spLocks noGrp="1"/>
          </p:cNvSpPr>
          <p:nvPr>
            <p:ph sz="half" idx="2"/>
          </p:nvPr>
        </p:nvSpPr>
        <p:spPr/>
        <p:txBody>
          <a:bodyPr/>
          <a:lstStyle/>
          <a:p>
            <a:r>
              <a:rPr lang="en-US" dirty="0"/>
              <a:t>Membership Initiatives</a:t>
            </a:r>
          </a:p>
          <a:p>
            <a:pPr lvl="1"/>
            <a:r>
              <a:rPr lang="en-US" dirty="0"/>
              <a:t>Leadership</a:t>
            </a:r>
          </a:p>
          <a:p>
            <a:pPr lvl="1"/>
            <a:r>
              <a:rPr lang="en-US" dirty="0"/>
              <a:t>Officer Development</a:t>
            </a:r>
          </a:p>
          <a:p>
            <a:pPr lvl="1"/>
            <a:r>
              <a:rPr lang="en-US" dirty="0"/>
              <a:t>Communication</a:t>
            </a:r>
          </a:p>
          <a:p>
            <a:pPr lvl="1"/>
            <a:r>
              <a:rPr lang="en-US" dirty="0"/>
              <a:t>Board Initiatives</a:t>
            </a:r>
          </a:p>
          <a:p>
            <a:pPr lvl="1"/>
            <a:r>
              <a:rPr lang="en-US" dirty="0"/>
              <a:t>Staffing</a:t>
            </a:r>
          </a:p>
          <a:p>
            <a:pPr lvl="1"/>
            <a:r>
              <a:rPr lang="en-US" dirty="0"/>
              <a:t>Planning</a:t>
            </a:r>
          </a:p>
          <a:p>
            <a:pPr lvl="1"/>
            <a:r>
              <a:rPr lang="en-US" dirty="0"/>
              <a:t>Training</a:t>
            </a:r>
            <a:br>
              <a:rPr lang="en-US" dirty="0"/>
            </a:br>
            <a:endParaRPr lang="en-US" dirty="0"/>
          </a:p>
        </p:txBody>
      </p:sp>
      <p:cxnSp>
        <p:nvCxnSpPr>
          <p:cNvPr id="6" name="Straight Arrow Connector 5">
            <a:extLst>
              <a:ext uri="{FF2B5EF4-FFF2-40B4-BE49-F238E27FC236}">
                <a16:creationId xmlns:a16="http://schemas.microsoft.com/office/drawing/2014/main" id="{36D661F6-E669-0844-B4CD-5EC53A4FE3E4}"/>
              </a:ext>
            </a:extLst>
          </p:cNvPr>
          <p:cNvCxnSpPr/>
          <p:nvPr/>
        </p:nvCxnSpPr>
        <p:spPr>
          <a:xfrm>
            <a:off x="5290457" y="2612571"/>
            <a:ext cx="1322614" cy="2677886"/>
          </a:xfrm>
          <a:prstGeom prst="straightConnector1">
            <a:avLst/>
          </a:prstGeom>
          <a:ln w="3810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16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5E9789-3CB4-AD45-AC50-07295A7DFEFD}"/>
              </a:ext>
            </a:extLst>
          </p:cNvPr>
          <p:cNvSpPr>
            <a:spLocks noGrp="1"/>
          </p:cNvSpPr>
          <p:nvPr>
            <p:ph type="title"/>
          </p:nvPr>
        </p:nvSpPr>
        <p:spPr/>
        <p:txBody>
          <a:bodyPr/>
          <a:lstStyle/>
          <a:p>
            <a:r>
              <a:rPr lang="en-US" dirty="0"/>
              <a:t>Mission, Vision Values</a:t>
            </a:r>
          </a:p>
        </p:txBody>
      </p:sp>
    </p:spTree>
    <p:extLst>
      <p:ext uri="{BB962C8B-B14F-4D97-AF65-F5344CB8AC3E}">
        <p14:creationId xmlns:p14="http://schemas.microsoft.com/office/powerpoint/2010/main" val="3408707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8242-7CFA-EB47-931D-3E703C4843A3}"/>
              </a:ext>
            </a:extLst>
          </p:cNvPr>
          <p:cNvSpPr>
            <a:spLocks noGrp="1"/>
          </p:cNvSpPr>
          <p:nvPr>
            <p:ph type="title"/>
          </p:nvPr>
        </p:nvSpPr>
        <p:spPr/>
        <p:txBody>
          <a:bodyPr/>
          <a:lstStyle/>
          <a:p>
            <a:r>
              <a:rPr lang="en-US" dirty="0"/>
              <a:t>Mission</a:t>
            </a:r>
          </a:p>
        </p:txBody>
      </p:sp>
      <p:pic>
        <p:nvPicPr>
          <p:cNvPr id="6" name="Content Placeholder 3">
            <a:extLst>
              <a:ext uri="{FF2B5EF4-FFF2-40B4-BE49-F238E27FC236}">
                <a16:creationId xmlns:a16="http://schemas.microsoft.com/office/drawing/2014/main" id="{79A2D76F-F8F6-C347-B9B9-BC9FDF4162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437" y="1690688"/>
            <a:ext cx="9252858" cy="4626429"/>
          </a:xfrm>
          <a:prstGeom prst="rect">
            <a:avLst/>
          </a:prstGeom>
        </p:spPr>
      </p:pic>
    </p:spTree>
    <p:extLst>
      <p:ext uri="{BB962C8B-B14F-4D97-AF65-F5344CB8AC3E}">
        <p14:creationId xmlns:p14="http://schemas.microsoft.com/office/powerpoint/2010/main" val="203475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0A829-C4F3-1945-A989-436094BEC426}"/>
              </a:ext>
            </a:extLst>
          </p:cNvPr>
          <p:cNvSpPr>
            <a:spLocks noGrp="1"/>
          </p:cNvSpPr>
          <p:nvPr>
            <p:ph type="title"/>
          </p:nvPr>
        </p:nvSpPr>
        <p:spPr/>
        <p:txBody>
          <a:bodyPr/>
          <a:lstStyle/>
          <a:p>
            <a:r>
              <a:rPr lang="en-US" dirty="0"/>
              <a:t>Vision</a:t>
            </a:r>
          </a:p>
        </p:txBody>
      </p:sp>
      <p:sp>
        <p:nvSpPr>
          <p:cNvPr id="3" name="Content Placeholder 2">
            <a:extLst>
              <a:ext uri="{FF2B5EF4-FFF2-40B4-BE49-F238E27FC236}">
                <a16:creationId xmlns:a16="http://schemas.microsoft.com/office/drawing/2014/main" id="{B1857EB3-B434-974F-9C11-36C0C40CC0FE}"/>
              </a:ext>
            </a:extLst>
          </p:cNvPr>
          <p:cNvSpPr>
            <a:spLocks noGrp="1"/>
          </p:cNvSpPr>
          <p:nvPr>
            <p:ph idx="1"/>
          </p:nvPr>
        </p:nvSpPr>
        <p:spPr>
          <a:xfrm>
            <a:off x="838200" y="1485900"/>
            <a:ext cx="10515600" cy="4691063"/>
          </a:xfrm>
        </p:spPr>
        <p:txBody>
          <a:bodyPr>
            <a:normAutofit fontScale="62500" lnSpcReduction="20000"/>
          </a:bodyPr>
          <a:lstStyle/>
          <a:p>
            <a:pPr lvl="0"/>
            <a:r>
              <a:rPr lang="en-US" dirty="0"/>
              <a:t>Continually exceed our customers’ expectations. </a:t>
            </a:r>
          </a:p>
          <a:p>
            <a:pPr lvl="0"/>
            <a:r>
              <a:rPr lang="en-US" dirty="0"/>
              <a:t>A workforce which reflects the diversity of the community.</a:t>
            </a:r>
          </a:p>
          <a:p>
            <a:pPr lvl="0"/>
            <a:r>
              <a:rPr lang="en-US" dirty="0"/>
              <a:t>A healthy and safe working environment.</a:t>
            </a:r>
          </a:p>
          <a:p>
            <a:pPr lvl="0"/>
            <a:r>
              <a:rPr lang="en-US" dirty="0"/>
              <a:t>An innovative environment which enhances the efficient delivery of emergency services.</a:t>
            </a:r>
          </a:p>
          <a:p>
            <a:pPr lvl="0"/>
            <a:r>
              <a:rPr lang="en-US" dirty="0"/>
              <a:t>An organization that anticipates and influences change.</a:t>
            </a:r>
          </a:p>
          <a:p>
            <a:pPr lvl="0"/>
            <a:r>
              <a:rPr lang="en-US" dirty="0"/>
              <a:t>Provides personnel with the necessary skills and. tools for safe and effective job performance.</a:t>
            </a:r>
          </a:p>
          <a:p>
            <a:pPr lvl="0"/>
            <a:r>
              <a:rPr lang="en-US" dirty="0"/>
              <a:t>Regionalization of emergency services.</a:t>
            </a:r>
          </a:p>
          <a:p>
            <a:pPr lvl="0"/>
            <a:r>
              <a:rPr lang="en-US" dirty="0"/>
              <a:t>A management/labor partnership where decisions are made collaboratively.</a:t>
            </a:r>
          </a:p>
          <a:p>
            <a:pPr lvl="0"/>
            <a:r>
              <a:rPr lang="en-US" dirty="0"/>
              <a:t>Financial stability.</a:t>
            </a:r>
          </a:p>
          <a:p>
            <a:pPr lvl="0"/>
            <a:r>
              <a:rPr lang="en-US" dirty="0"/>
              <a:t>Coordinated preparedness for catastrophic events.</a:t>
            </a:r>
          </a:p>
          <a:p>
            <a:pPr lvl="0"/>
            <a:r>
              <a:rPr lang="en-US" dirty="0"/>
              <a:t>Leading resource for community safety education and information.</a:t>
            </a:r>
          </a:p>
          <a:p>
            <a:endParaRPr lang="en-US" dirty="0"/>
          </a:p>
        </p:txBody>
      </p:sp>
    </p:spTree>
    <p:extLst>
      <p:ext uri="{BB962C8B-B14F-4D97-AF65-F5344CB8AC3E}">
        <p14:creationId xmlns:p14="http://schemas.microsoft.com/office/powerpoint/2010/main" val="3413776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AE317-282B-8544-BAF5-BCCA39BAD6D8}"/>
              </a:ext>
            </a:extLst>
          </p:cNvPr>
          <p:cNvSpPr>
            <a:spLocks noGrp="1"/>
          </p:cNvSpPr>
          <p:nvPr>
            <p:ph type="title"/>
          </p:nvPr>
        </p:nvSpPr>
        <p:spPr/>
        <p:txBody>
          <a:bodyPr/>
          <a:lstStyle/>
          <a:p>
            <a:r>
              <a:rPr lang="en-US" dirty="0"/>
              <a:t>Strategic Planning Process</a:t>
            </a:r>
          </a:p>
        </p:txBody>
      </p:sp>
      <p:sp>
        <p:nvSpPr>
          <p:cNvPr id="3" name="Content Placeholder 2">
            <a:extLst>
              <a:ext uri="{FF2B5EF4-FFF2-40B4-BE49-F238E27FC236}">
                <a16:creationId xmlns:a16="http://schemas.microsoft.com/office/drawing/2014/main" id="{D06A9AC7-EDDA-D741-8ED4-10594DA93809}"/>
              </a:ext>
            </a:extLst>
          </p:cNvPr>
          <p:cNvSpPr>
            <a:spLocks noGrp="1"/>
          </p:cNvSpPr>
          <p:nvPr>
            <p:ph idx="1"/>
          </p:nvPr>
        </p:nvSpPr>
        <p:spPr/>
        <p:txBody>
          <a:bodyPr/>
          <a:lstStyle/>
          <a:p>
            <a:r>
              <a:rPr lang="en-US" dirty="0"/>
              <a:t>The Aspen Fire Protection District is in the process of developing a strategic plan to guide its efforts for the next five years.  </a:t>
            </a:r>
          </a:p>
          <a:p>
            <a:pPr lvl="1"/>
            <a:r>
              <a:rPr lang="en-US" dirty="0"/>
              <a:t>Started in September 2019</a:t>
            </a:r>
          </a:p>
          <a:p>
            <a:pPr lvl="1"/>
            <a:r>
              <a:rPr lang="en-US" dirty="0"/>
              <a:t>Organizational Assessment February 2020</a:t>
            </a:r>
          </a:p>
          <a:p>
            <a:pPr lvl="2"/>
            <a:r>
              <a:rPr lang="en-US" dirty="0"/>
              <a:t>Numerous changes have been initiated</a:t>
            </a:r>
          </a:p>
          <a:p>
            <a:pPr lvl="1"/>
            <a:r>
              <a:rPr lang="en-US" dirty="0"/>
              <a:t>Strategic Planning began November 2020</a:t>
            </a:r>
          </a:p>
          <a:p>
            <a:pPr marL="457200" lvl="1" indent="0">
              <a:buNone/>
            </a:pPr>
            <a:endParaRPr lang="en-US" dirty="0"/>
          </a:p>
        </p:txBody>
      </p:sp>
    </p:spTree>
    <p:extLst>
      <p:ext uri="{BB962C8B-B14F-4D97-AF65-F5344CB8AC3E}">
        <p14:creationId xmlns:p14="http://schemas.microsoft.com/office/powerpoint/2010/main" val="188015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82C1-7CD7-6640-A589-80B0FBDCAC67}"/>
              </a:ext>
            </a:extLst>
          </p:cNvPr>
          <p:cNvSpPr>
            <a:spLocks noGrp="1"/>
          </p:cNvSpPr>
          <p:nvPr>
            <p:ph type="title"/>
          </p:nvPr>
        </p:nvSpPr>
        <p:spPr/>
        <p:txBody>
          <a:bodyPr/>
          <a:lstStyle/>
          <a:p>
            <a:r>
              <a:rPr lang="en-US" dirty="0"/>
              <a:t>Values</a:t>
            </a:r>
          </a:p>
        </p:txBody>
      </p:sp>
      <p:sp>
        <p:nvSpPr>
          <p:cNvPr id="3" name="Content Placeholder 2">
            <a:extLst>
              <a:ext uri="{FF2B5EF4-FFF2-40B4-BE49-F238E27FC236}">
                <a16:creationId xmlns:a16="http://schemas.microsoft.com/office/drawing/2014/main" id="{04B63E7F-A335-434F-BB41-00C328AE7E51}"/>
              </a:ext>
            </a:extLst>
          </p:cNvPr>
          <p:cNvSpPr>
            <a:spLocks noGrp="1"/>
          </p:cNvSpPr>
          <p:nvPr>
            <p:ph idx="1"/>
          </p:nvPr>
        </p:nvSpPr>
        <p:spPr/>
        <p:txBody>
          <a:bodyPr>
            <a:normAutofit fontScale="77500" lnSpcReduction="20000"/>
          </a:bodyPr>
          <a:lstStyle/>
          <a:p>
            <a:pPr lvl="0"/>
            <a:r>
              <a:rPr lang="en-US" dirty="0"/>
              <a:t>We respect the customer.</a:t>
            </a:r>
          </a:p>
          <a:p>
            <a:pPr lvl="0"/>
            <a:r>
              <a:rPr lang="en-US" dirty="0"/>
              <a:t>We recognize the importance of balancing individual, family and organizational growth.</a:t>
            </a:r>
          </a:p>
          <a:p>
            <a:pPr lvl="0"/>
            <a:r>
              <a:rPr lang="en-US" dirty="0"/>
              <a:t>We recognize individual development as an integral part of professional, personal, and department growth.</a:t>
            </a:r>
          </a:p>
          <a:p>
            <a:pPr lvl="0"/>
            <a:r>
              <a:rPr lang="en-US" dirty="0"/>
              <a:t>We believe in treating internal and external customers at least as well as we want to be treated ourselves.</a:t>
            </a:r>
          </a:p>
          <a:p>
            <a:pPr lvl="0"/>
            <a:r>
              <a:rPr lang="en-US" dirty="0"/>
              <a:t>We are open and receptive to new and innovative means of conducting business.</a:t>
            </a:r>
          </a:p>
          <a:p>
            <a:pPr lvl="0"/>
            <a:r>
              <a:rPr lang="en-US" dirty="0"/>
              <a:t>We value honesty and integrity with open communication at all levels.</a:t>
            </a:r>
          </a:p>
          <a:p>
            <a:pPr lvl="0"/>
            <a:r>
              <a:rPr lang="en-US" dirty="0"/>
              <a:t>We value and promote teamwork.</a:t>
            </a:r>
          </a:p>
          <a:p>
            <a:endParaRPr lang="en-US" dirty="0"/>
          </a:p>
        </p:txBody>
      </p:sp>
    </p:spTree>
    <p:extLst>
      <p:ext uri="{BB962C8B-B14F-4D97-AF65-F5344CB8AC3E}">
        <p14:creationId xmlns:p14="http://schemas.microsoft.com/office/powerpoint/2010/main" val="2324225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1D86-200F-864A-A46A-160B0DBA322A}"/>
              </a:ext>
            </a:extLst>
          </p:cNvPr>
          <p:cNvSpPr>
            <a:spLocks noGrp="1"/>
          </p:cNvSpPr>
          <p:nvPr>
            <p:ph type="title"/>
          </p:nvPr>
        </p:nvSpPr>
        <p:spPr/>
        <p:txBody>
          <a:bodyPr/>
          <a:lstStyle/>
          <a:p>
            <a:r>
              <a:rPr lang="en-US" dirty="0"/>
              <a:t>Development of Initiatives</a:t>
            </a:r>
          </a:p>
        </p:txBody>
      </p:sp>
      <p:pic>
        <p:nvPicPr>
          <p:cNvPr id="5" name="Picture 4">
            <a:extLst>
              <a:ext uri="{FF2B5EF4-FFF2-40B4-BE49-F238E27FC236}">
                <a16:creationId xmlns:a16="http://schemas.microsoft.com/office/drawing/2014/main" id="{E0B58BF6-3CC7-C94F-833F-F17BC181C504}"/>
              </a:ext>
            </a:extLst>
          </p:cNvPr>
          <p:cNvPicPr>
            <a:picLocks noChangeAspect="1"/>
          </p:cNvPicPr>
          <p:nvPr/>
        </p:nvPicPr>
        <p:blipFill>
          <a:blip r:embed="rId2"/>
          <a:stretch>
            <a:fillRect/>
          </a:stretch>
        </p:blipFill>
        <p:spPr>
          <a:xfrm>
            <a:off x="1843248" y="1258208"/>
            <a:ext cx="8505504" cy="5371192"/>
          </a:xfrm>
          <a:prstGeom prst="rect">
            <a:avLst/>
          </a:prstGeom>
        </p:spPr>
      </p:pic>
    </p:spTree>
    <p:extLst>
      <p:ext uri="{BB962C8B-B14F-4D97-AF65-F5344CB8AC3E}">
        <p14:creationId xmlns:p14="http://schemas.microsoft.com/office/powerpoint/2010/main" val="1439222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16DE-D20B-F847-9136-33B5C60236DF}"/>
              </a:ext>
            </a:extLst>
          </p:cNvPr>
          <p:cNvSpPr>
            <a:spLocks noGrp="1"/>
          </p:cNvSpPr>
          <p:nvPr>
            <p:ph type="title"/>
          </p:nvPr>
        </p:nvSpPr>
        <p:spPr/>
        <p:txBody>
          <a:bodyPr/>
          <a:lstStyle/>
          <a:p>
            <a:r>
              <a:rPr lang="en-US" dirty="0"/>
              <a:t>Strategic Plan</a:t>
            </a:r>
          </a:p>
        </p:txBody>
      </p:sp>
      <p:pic>
        <p:nvPicPr>
          <p:cNvPr id="7" name="Picture 6">
            <a:extLst>
              <a:ext uri="{FF2B5EF4-FFF2-40B4-BE49-F238E27FC236}">
                <a16:creationId xmlns:a16="http://schemas.microsoft.com/office/drawing/2014/main" id="{EB680517-6A2B-DB4F-BCE7-1049842B753B}"/>
              </a:ext>
            </a:extLst>
          </p:cNvPr>
          <p:cNvPicPr>
            <a:picLocks noChangeAspect="1"/>
          </p:cNvPicPr>
          <p:nvPr/>
        </p:nvPicPr>
        <p:blipFill>
          <a:blip r:embed="rId2"/>
          <a:stretch>
            <a:fillRect/>
          </a:stretch>
        </p:blipFill>
        <p:spPr>
          <a:xfrm rot="544506">
            <a:off x="5653938" y="985942"/>
            <a:ext cx="4102502" cy="5216038"/>
          </a:xfrm>
          <a:prstGeom prst="rect">
            <a:avLst/>
          </a:prstGeom>
        </p:spPr>
      </p:pic>
    </p:spTree>
    <p:extLst>
      <p:ext uri="{BB962C8B-B14F-4D97-AF65-F5344CB8AC3E}">
        <p14:creationId xmlns:p14="http://schemas.microsoft.com/office/powerpoint/2010/main" val="3780862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3" name="Freeform: Shape 12">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9" name="Oval 18">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1" name="Rectangle 20">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7" name="Content Placeholder 6" descr="A sunset over a body of water&#10;&#10;Description automatically generated with low confidence">
            <a:extLst>
              <a:ext uri="{FF2B5EF4-FFF2-40B4-BE49-F238E27FC236}">
                <a16:creationId xmlns:a16="http://schemas.microsoft.com/office/drawing/2014/main" id="{F99F4978-94D3-F243-86C6-B0C29B3B4C3D}"/>
              </a:ext>
            </a:extLst>
          </p:cNvPr>
          <p:cNvPicPr>
            <a:picLocks noGrp="1" noChangeAspect="1"/>
          </p:cNvPicPr>
          <p:nvPr>
            <p:ph idx="1"/>
          </p:nvPr>
        </p:nvPicPr>
        <p:blipFill rotWithShape="1">
          <a:blip r:embed="rId2"/>
          <a:srcRect t="8475" b="16525"/>
          <a:stretch/>
        </p:blipFill>
        <p:spPr>
          <a:xfrm>
            <a:off x="-1" y="10"/>
            <a:ext cx="12191999" cy="6857990"/>
          </a:xfrm>
          <a:prstGeom prst="rect">
            <a:avLst/>
          </a:prstGeom>
        </p:spPr>
      </p:pic>
      <p:sp>
        <p:nvSpPr>
          <p:cNvPr id="23" name="Rectangle 22">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26" name="Freeform: Shape 25">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30" name="Oval 29">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Oval 31">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9A6FE42-33EE-6544-B684-8285508D1E26}"/>
              </a:ext>
            </a:extLst>
          </p:cNvPr>
          <p:cNvSpPr>
            <a:spLocks noGrp="1"/>
          </p:cNvSpPr>
          <p:nvPr>
            <p:ph type="title"/>
          </p:nvPr>
        </p:nvSpPr>
        <p:spPr>
          <a:xfrm>
            <a:off x="920988" y="1260909"/>
            <a:ext cx="3952428" cy="2822713"/>
          </a:xfrm>
        </p:spPr>
        <p:txBody>
          <a:bodyPr vert="horz" lIns="91440" tIns="45720" rIns="91440" bIns="45720" rtlCol="0" anchor="b">
            <a:normAutofit/>
          </a:bodyPr>
          <a:lstStyle/>
          <a:p>
            <a:pPr algn="ctr"/>
            <a:r>
              <a:rPr lang="en-US" sz="3000" b="1" cap="all" spc="1500">
                <a:ea typeface="Source Sans Pro SemiBold" panose="020B0603030403020204" pitchFamily="34" charset="0"/>
              </a:rPr>
              <a:t>Closing Thoughts</a:t>
            </a:r>
          </a:p>
        </p:txBody>
      </p:sp>
      <p:sp>
        <p:nvSpPr>
          <p:cNvPr id="34"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6"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42307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C3D3-5436-2746-A0E9-BCF31E3C7A77}"/>
              </a:ext>
            </a:extLst>
          </p:cNvPr>
          <p:cNvSpPr>
            <a:spLocks noGrp="1"/>
          </p:cNvSpPr>
          <p:nvPr>
            <p:ph type="ctrTitle"/>
          </p:nvPr>
        </p:nvSpPr>
        <p:spPr>
          <a:xfrm>
            <a:off x="1524000" y="2235200"/>
            <a:ext cx="9144000" cy="2387600"/>
          </a:xfrm>
        </p:spPr>
        <p:txBody>
          <a:bodyPr>
            <a:normAutofit fontScale="90000"/>
          </a:bodyPr>
          <a:lstStyle/>
          <a:p>
            <a:r>
              <a:rPr lang="en-US" dirty="0"/>
              <a:t>Strategic Planning Workshop</a:t>
            </a:r>
            <a:br>
              <a:rPr lang="en-US" dirty="0"/>
            </a:br>
            <a:r>
              <a:rPr lang="en-US" sz="3200" dirty="0"/>
              <a:t>Day 1</a:t>
            </a:r>
          </a:p>
        </p:txBody>
      </p:sp>
    </p:spTree>
    <p:extLst>
      <p:ext uri="{BB962C8B-B14F-4D97-AF65-F5344CB8AC3E}">
        <p14:creationId xmlns:p14="http://schemas.microsoft.com/office/powerpoint/2010/main" val="4193088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8218721-0636-014A-98A2-263FEC076690}"/>
              </a:ext>
            </a:extLst>
          </p:cNvPr>
          <p:cNvGraphicFramePr>
            <a:graphicFrameLocks noGrp="1"/>
          </p:cNvGraphicFramePr>
          <p:nvPr>
            <p:extLst>
              <p:ext uri="{D42A27DB-BD31-4B8C-83A1-F6EECF244321}">
                <p14:modId xmlns:p14="http://schemas.microsoft.com/office/powerpoint/2010/main" val="3799378391"/>
              </p:ext>
            </p:extLst>
          </p:nvPr>
        </p:nvGraphicFramePr>
        <p:xfrm>
          <a:off x="1638301" y="216297"/>
          <a:ext cx="8915398" cy="6456521"/>
        </p:xfrm>
        <a:graphic>
          <a:graphicData uri="http://schemas.openxmlformats.org/drawingml/2006/table">
            <a:tbl>
              <a:tblPr firstRow="1" firstCol="1" bandRow="1">
                <a:tableStyleId>{5C22544A-7EE6-4342-B048-85BDC9FD1C3A}</a:tableStyleId>
              </a:tblPr>
              <a:tblGrid>
                <a:gridCol w="1361676">
                  <a:extLst>
                    <a:ext uri="{9D8B030D-6E8A-4147-A177-3AD203B41FA5}">
                      <a16:colId xmlns:a16="http://schemas.microsoft.com/office/drawing/2014/main" val="4136141335"/>
                    </a:ext>
                  </a:extLst>
                </a:gridCol>
                <a:gridCol w="6278046">
                  <a:extLst>
                    <a:ext uri="{9D8B030D-6E8A-4147-A177-3AD203B41FA5}">
                      <a16:colId xmlns:a16="http://schemas.microsoft.com/office/drawing/2014/main" val="2045980744"/>
                    </a:ext>
                  </a:extLst>
                </a:gridCol>
                <a:gridCol w="1275676">
                  <a:extLst>
                    <a:ext uri="{9D8B030D-6E8A-4147-A177-3AD203B41FA5}">
                      <a16:colId xmlns:a16="http://schemas.microsoft.com/office/drawing/2014/main" val="360855154"/>
                    </a:ext>
                  </a:extLst>
                </a:gridCol>
              </a:tblGrid>
              <a:tr h="212860">
                <a:tc>
                  <a:txBody>
                    <a:bodyPr/>
                    <a:lstStyle/>
                    <a:p>
                      <a:pPr marL="0" marR="0" algn="ctr">
                        <a:lnSpc>
                          <a:spcPct val="107000"/>
                        </a:lnSpc>
                        <a:spcBef>
                          <a:spcPts val="0"/>
                        </a:spcBef>
                        <a:spcAft>
                          <a:spcPts val="0"/>
                        </a:spcAft>
                      </a:pPr>
                      <a:r>
                        <a:rPr lang="en-US" sz="1600" dirty="0">
                          <a:solidFill>
                            <a:schemeClr val="tx1"/>
                          </a:solidFill>
                          <a:effectLst/>
                        </a:rPr>
                        <a:t>Time</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Activity</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Note</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4091949"/>
                  </a:ext>
                </a:extLst>
              </a:tr>
              <a:tr h="374862">
                <a:tc>
                  <a:txBody>
                    <a:bodyPr/>
                    <a:lstStyle/>
                    <a:p>
                      <a:pPr marL="0" marR="0">
                        <a:lnSpc>
                          <a:spcPct val="107000"/>
                        </a:lnSpc>
                        <a:spcBef>
                          <a:spcPts val="0"/>
                        </a:spcBef>
                        <a:spcAft>
                          <a:spcPts val="0"/>
                        </a:spcAft>
                      </a:pPr>
                      <a:r>
                        <a:rPr lang="en-US" sz="1400" dirty="0">
                          <a:solidFill>
                            <a:schemeClr val="tx1"/>
                          </a:solidFill>
                          <a:effectLst/>
                        </a:rPr>
                        <a:t>0800 – 0845</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solidFill>
                            <a:schemeClr val="tx1"/>
                          </a:solidFill>
                          <a:effectLst/>
                        </a:rPr>
                        <a:t>Sign-in reminder; Introductions; Review of process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747395" algn="l"/>
                        </a:tabLst>
                      </a:pPr>
                      <a:r>
                        <a:rPr lang="en-US" sz="1400">
                          <a:solidFill>
                            <a:schemeClr val="tx1"/>
                          </a:solidFill>
                          <a:effectLst/>
                        </a:rPr>
                        <a:t>Buchanan</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81007934"/>
                  </a:ext>
                </a:extLst>
              </a:tr>
              <a:tr h="374862">
                <a:tc>
                  <a:txBody>
                    <a:bodyPr/>
                    <a:lstStyle/>
                    <a:p>
                      <a:pPr marL="0" marR="0">
                        <a:lnSpc>
                          <a:spcPct val="107000"/>
                        </a:lnSpc>
                        <a:spcBef>
                          <a:spcPts val="0"/>
                        </a:spcBef>
                        <a:spcAft>
                          <a:spcPts val="0"/>
                        </a:spcAft>
                      </a:pPr>
                      <a:r>
                        <a:rPr lang="en-US" sz="1400">
                          <a:solidFill>
                            <a:schemeClr val="tx1"/>
                          </a:solidFill>
                          <a:effectLst/>
                        </a:rPr>
                        <a:t>0845 – 0900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External Customer review </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747395" algn="l"/>
                        </a:tabLst>
                      </a:pPr>
                      <a:r>
                        <a:rPr lang="en-US" sz="1400">
                          <a:solidFill>
                            <a:schemeClr val="tx1"/>
                          </a:solidFill>
                          <a:effectLst/>
                        </a:rPr>
                        <a:t>Buchanan</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4541722"/>
                  </a:ext>
                </a:extLst>
              </a:tr>
              <a:tr h="566832">
                <a:tc>
                  <a:txBody>
                    <a:bodyPr/>
                    <a:lstStyle/>
                    <a:p>
                      <a:pPr marL="0" marR="0">
                        <a:lnSpc>
                          <a:spcPct val="107000"/>
                        </a:lnSpc>
                        <a:spcBef>
                          <a:spcPts val="0"/>
                        </a:spcBef>
                        <a:spcAft>
                          <a:spcPts val="0"/>
                        </a:spcAft>
                      </a:pPr>
                      <a:r>
                        <a:rPr lang="en-US" sz="1400">
                          <a:solidFill>
                            <a:schemeClr val="tx1"/>
                          </a:solidFill>
                          <a:effectLst/>
                        </a:rPr>
                        <a:t>0900 – 1000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Review/Modify/Develop Mission (Mission handout)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solidFill>
                            <a:schemeClr val="tx1"/>
                          </a:solidFill>
                          <a:effectLst/>
                        </a:rPr>
                        <a:t>Hall / Small Groups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06311010"/>
                  </a:ext>
                </a:extLst>
              </a:tr>
              <a:tr h="374862">
                <a:tc>
                  <a:txBody>
                    <a:bodyPr/>
                    <a:lstStyle/>
                    <a:p>
                      <a:pPr marL="0" marR="0">
                        <a:lnSpc>
                          <a:spcPct val="107000"/>
                        </a:lnSpc>
                        <a:spcBef>
                          <a:spcPts val="0"/>
                        </a:spcBef>
                        <a:spcAft>
                          <a:spcPts val="0"/>
                        </a:spcAft>
                      </a:pPr>
                      <a:r>
                        <a:rPr lang="en-US" sz="1400">
                          <a:solidFill>
                            <a:schemeClr val="tx1"/>
                          </a:solidFill>
                          <a:effectLst/>
                        </a:rPr>
                        <a:t>1000 – 1020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BREAK</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solidFill>
                            <a:schemeClr val="tx1"/>
                          </a:solidFill>
                          <a:effectLst/>
                        </a:rPr>
                        <a:t> </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4235310"/>
                  </a:ext>
                </a:extLst>
              </a:tr>
              <a:tr h="566832">
                <a:tc>
                  <a:txBody>
                    <a:bodyPr/>
                    <a:lstStyle/>
                    <a:p>
                      <a:pPr marL="0" marR="0">
                        <a:lnSpc>
                          <a:spcPct val="107000"/>
                        </a:lnSpc>
                        <a:spcBef>
                          <a:spcPts val="0"/>
                        </a:spcBef>
                        <a:spcAft>
                          <a:spcPts val="0"/>
                        </a:spcAft>
                      </a:pPr>
                      <a:r>
                        <a:rPr lang="en-US" sz="1400">
                          <a:solidFill>
                            <a:schemeClr val="tx1"/>
                          </a:solidFill>
                          <a:effectLst/>
                        </a:rPr>
                        <a:t>1020 -- 1120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Review/Modify/Develop Vision (Vision handout)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solidFill>
                            <a:schemeClr val="tx1"/>
                          </a:solidFill>
                          <a:effectLst/>
                        </a:rPr>
                        <a:t>Hall / Small Groups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0813343"/>
                  </a:ext>
                </a:extLst>
              </a:tr>
              <a:tr h="566832">
                <a:tc>
                  <a:txBody>
                    <a:bodyPr/>
                    <a:lstStyle/>
                    <a:p>
                      <a:pPr marL="0" marR="0">
                        <a:lnSpc>
                          <a:spcPct val="107000"/>
                        </a:lnSpc>
                        <a:spcBef>
                          <a:spcPts val="0"/>
                        </a:spcBef>
                        <a:spcAft>
                          <a:spcPts val="0"/>
                        </a:spcAft>
                      </a:pPr>
                      <a:r>
                        <a:rPr lang="en-US" sz="1400">
                          <a:solidFill>
                            <a:schemeClr val="tx1"/>
                          </a:solidFill>
                          <a:effectLst/>
                        </a:rPr>
                        <a:t>1120 – 1200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Review/Modify/Develop Values or Guiding Principles (Values handout)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solidFill>
                            <a:schemeClr val="tx1"/>
                          </a:solidFill>
                          <a:effectLst/>
                        </a:rPr>
                        <a:t>Hall / Small Groups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8695897"/>
                  </a:ext>
                </a:extLst>
              </a:tr>
              <a:tr h="374862">
                <a:tc>
                  <a:txBody>
                    <a:bodyPr/>
                    <a:lstStyle/>
                    <a:p>
                      <a:pPr marL="0" marR="0">
                        <a:lnSpc>
                          <a:spcPct val="107000"/>
                        </a:lnSpc>
                        <a:spcBef>
                          <a:spcPts val="0"/>
                        </a:spcBef>
                        <a:spcAft>
                          <a:spcPts val="0"/>
                        </a:spcAft>
                      </a:pPr>
                      <a:r>
                        <a:rPr lang="en-US" sz="1400">
                          <a:solidFill>
                            <a:schemeClr val="tx1"/>
                          </a:solidFill>
                          <a:effectLst/>
                        </a:rPr>
                        <a:t>1200 – 1230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Lunch (brought in) – hand out &amp; review internal survey results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 </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597243"/>
                  </a:ext>
                </a:extLst>
              </a:tr>
              <a:tr h="374862">
                <a:tc>
                  <a:txBody>
                    <a:bodyPr/>
                    <a:lstStyle/>
                    <a:p>
                      <a:pPr marL="0" marR="0">
                        <a:lnSpc>
                          <a:spcPct val="107000"/>
                        </a:lnSpc>
                        <a:spcBef>
                          <a:spcPts val="0"/>
                        </a:spcBef>
                        <a:spcAft>
                          <a:spcPts val="0"/>
                        </a:spcAft>
                      </a:pPr>
                      <a:r>
                        <a:rPr lang="en-US" sz="1400">
                          <a:solidFill>
                            <a:schemeClr val="tx1"/>
                          </a:solidFill>
                          <a:effectLst/>
                        </a:rPr>
                        <a:t>1230 – 1300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Identify top five S-W-O-T collectively</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solidFill>
                            <a:schemeClr val="tx1"/>
                          </a:solidFill>
                          <a:effectLst/>
                        </a:rPr>
                        <a:t>Hall / All</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68595096"/>
                  </a:ext>
                </a:extLst>
              </a:tr>
              <a:tr h="374862">
                <a:tc>
                  <a:txBody>
                    <a:bodyPr/>
                    <a:lstStyle/>
                    <a:p>
                      <a:pPr marL="0" marR="0">
                        <a:lnSpc>
                          <a:spcPct val="107000"/>
                        </a:lnSpc>
                        <a:spcBef>
                          <a:spcPts val="0"/>
                        </a:spcBef>
                        <a:spcAft>
                          <a:spcPts val="0"/>
                        </a:spcAft>
                      </a:pPr>
                      <a:r>
                        <a:rPr lang="en-US" sz="1400">
                          <a:solidFill>
                            <a:schemeClr val="tx1"/>
                          </a:solidFill>
                          <a:effectLst/>
                        </a:rPr>
                        <a:t>1300 – 1320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Identify Initiatives (which are the Major Themes)  </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solidFill>
                            <a:schemeClr val="tx1"/>
                          </a:solidFill>
                          <a:effectLst/>
                        </a:rPr>
                        <a:t>TRITON &amp; all</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7408090"/>
                  </a:ext>
                </a:extLst>
              </a:tr>
              <a:tr h="374862">
                <a:tc>
                  <a:txBody>
                    <a:bodyPr/>
                    <a:lstStyle/>
                    <a:p>
                      <a:pPr marL="0" marR="0">
                        <a:lnSpc>
                          <a:spcPct val="107000"/>
                        </a:lnSpc>
                        <a:spcBef>
                          <a:spcPts val="0"/>
                        </a:spcBef>
                        <a:spcAft>
                          <a:spcPts val="0"/>
                        </a:spcAft>
                      </a:pPr>
                      <a:r>
                        <a:rPr lang="en-US" sz="1400">
                          <a:solidFill>
                            <a:schemeClr val="tx1"/>
                          </a:solidFill>
                          <a:effectLst/>
                        </a:rPr>
                        <a:t>1320 – 1345</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Initiatives, goals, objectives, &amp; critical tasks (critical task handout)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747395" algn="l"/>
                        </a:tabLst>
                      </a:pPr>
                      <a:r>
                        <a:rPr lang="en-US" sz="1400">
                          <a:solidFill>
                            <a:schemeClr val="tx1"/>
                          </a:solidFill>
                          <a:effectLst/>
                        </a:rPr>
                        <a:t>Buchanan</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6240795"/>
                  </a:ext>
                </a:extLst>
              </a:tr>
              <a:tr h="566832">
                <a:tc>
                  <a:txBody>
                    <a:bodyPr/>
                    <a:lstStyle/>
                    <a:p>
                      <a:pPr marL="0" marR="0">
                        <a:lnSpc>
                          <a:spcPct val="107000"/>
                        </a:lnSpc>
                        <a:spcBef>
                          <a:spcPts val="0"/>
                        </a:spcBef>
                        <a:spcAft>
                          <a:spcPts val="0"/>
                        </a:spcAft>
                      </a:pPr>
                      <a:r>
                        <a:rPr lang="en-US" sz="1400">
                          <a:solidFill>
                            <a:schemeClr val="tx1"/>
                          </a:solidFill>
                          <a:effectLst/>
                        </a:rPr>
                        <a:t>1345 – 1500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Identify goals for each strategic initiative</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solidFill>
                            <a:schemeClr val="tx1"/>
                          </a:solidFill>
                          <a:effectLst/>
                        </a:rPr>
                        <a:t>Buchanan / Small Groups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75028578"/>
                  </a:ext>
                </a:extLst>
              </a:tr>
              <a:tr h="374862">
                <a:tc>
                  <a:txBody>
                    <a:bodyPr/>
                    <a:lstStyle/>
                    <a:p>
                      <a:pPr marL="0" marR="0">
                        <a:lnSpc>
                          <a:spcPct val="107000"/>
                        </a:lnSpc>
                        <a:spcBef>
                          <a:spcPts val="0"/>
                        </a:spcBef>
                        <a:spcAft>
                          <a:spcPts val="0"/>
                        </a:spcAft>
                      </a:pPr>
                      <a:r>
                        <a:rPr lang="en-US" sz="1400">
                          <a:solidFill>
                            <a:schemeClr val="tx1"/>
                          </a:solidFill>
                          <a:effectLst/>
                        </a:rPr>
                        <a:t>1500 – 1520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BREAK</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solidFill>
                            <a:schemeClr val="tx1"/>
                          </a:solidFill>
                          <a:effectLst/>
                        </a:rPr>
                        <a:t> </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9163783"/>
                  </a:ext>
                </a:extLst>
              </a:tr>
              <a:tr h="566832">
                <a:tc>
                  <a:txBody>
                    <a:bodyPr/>
                    <a:lstStyle/>
                    <a:p>
                      <a:pPr marL="0" marR="0">
                        <a:lnSpc>
                          <a:spcPct val="107000"/>
                        </a:lnSpc>
                        <a:spcBef>
                          <a:spcPts val="0"/>
                        </a:spcBef>
                        <a:spcAft>
                          <a:spcPts val="0"/>
                        </a:spcAft>
                      </a:pPr>
                      <a:r>
                        <a:rPr lang="en-US" sz="1400">
                          <a:solidFill>
                            <a:schemeClr val="tx1"/>
                          </a:solidFill>
                          <a:effectLst/>
                        </a:rPr>
                        <a:t>1520 – 1630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Continue to identify goals for each strategic initiative</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solidFill>
                            <a:schemeClr val="tx1"/>
                          </a:solidFill>
                          <a:effectLst/>
                        </a:rPr>
                        <a:t>Buchanan / Small Groups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7638947"/>
                  </a:ext>
                </a:extLst>
              </a:tr>
              <a:tr h="374862">
                <a:tc>
                  <a:txBody>
                    <a:bodyPr/>
                    <a:lstStyle/>
                    <a:p>
                      <a:pPr marL="0" marR="0">
                        <a:lnSpc>
                          <a:spcPct val="107000"/>
                        </a:lnSpc>
                        <a:spcBef>
                          <a:spcPts val="0"/>
                        </a:spcBef>
                        <a:spcAft>
                          <a:spcPts val="0"/>
                        </a:spcAft>
                      </a:pPr>
                      <a:r>
                        <a:rPr lang="en-US" sz="1400">
                          <a:solidFill>
                            <a:schemeClr val="tx1"/>
                          </a:solidFill>
                          <a:effectLst/>
                        </a:rPr>
                        <a:t>1630 -- 1700 </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Wrap up; closing comments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solidFill>
                            <a:schemeClr val="tx1"/>
                          </a:solidFill>
                          <a:effectLst/>
                        </a:rPr>
                        <a:t>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6417019"/>
                  </a:ext>
                </a:extLst>
              </a:tr>
            </a:tbl>
          </a:graphicData>
        </a:graphic>
      </p:graphicFrame>
    </p:spTree>
    <p:extLst>
      <p:ext uri="{BB962C8B-B14F-4D97-AF65-F5344CB8AC3E}">
        <p14:creationId xmlns:p14="http://schemas.microsoft.com/office/powerpoint/2010/main" val="1365354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94F6D-0035-E041-A0AB-BF16BF471C55}"/>
              </a:ext>
            </a:extLst>
          </p:cNvPr>
          <p:cNvSpPr>
            <a:spLocks noGrp="1"/>
          </p:cNvSpPr>
          <p:nvPr>
            <p:ph type="title"/>
          </p:nvPr>
        </p:nvSpPr>
        <p:spPr/>
        <p:txBody>
          <a:bodyPr/>
          <a:lstStyle/>
          <a:p>
            <a:r>
              <a:rPr lang="en-US" dirty="0"/>
              <a:t>Mission, Vision, Values</a:t>
            </a:r>
          </a:p>
        </p:txBody>
      </p:sp>
    </p:spTree>
    <p:extLst>
      <p:ext uri="{BB962C8B-B14F-4D97-AF65-F5344CB8AC3E}">
        <p14:creationId xmlns:p14="http://schemas.microsoft.com/office/powerpoint/2010/main" val="3807662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5127-9FC9-904D-88DB-9BC797AC1DA0}"/>
              </a:ext>
            </a:extLst>
          </p:cNvPr>
          <p:cNvSpPr>
            <a:spLocks noGrp="1"/>
          </p:cNvSpPr>
          <p:nvPr>
            <p:ph type="title"/>
          </p:nvPr>
        </p:nvSpPr>
        <p:spPr/>
        <p:txBody>
          <a:bodyPr/>
          <a:lstStyle/>
          <a:p>
            <a:r>
              <a:rPr lang="en-US" dirty="0"/>
              <a:t>Mission Statement</a:t>
            </a:r>
          </a:p>
        </p:txBody>
      </p:sp>
      <p:pic>
        <p:nvPicPr>
          <p:cNvPr id="4" name="Content Placeholder 3">
            <a:extLst>
              <a:ext uri="{FF2B5EF4-FFF2-40B4-BE49-F238E27FC236}">
                <a16:creationId xmlns:a16="http://schemas.microsoft.com/office/drawing/2014/main" id="{212C47BD-20AB-734D-996C-20FA944C8A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437" y="1690688"/>
            <a:ext cx="9252858" cy="4626429"/>
          </a:xfrm>
          <a:prstGeom prst="rect">
            <a:avLst/>
          </a:prstGeom>
        </p:spPr>
      </p:pic>
    </p:spTree>
    <p:extLst>
      <p:ext uri="{BB962C8B-B14F-4D97-AF65-F5344CB8AC3E}">
        <p14:creationId xmlns:p14="http://schemas.microsoft.com/office/powerpoint/2010/main" val="344262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F155-BFA9-854F-8778-B1860A39E2CA}"/>
              </a:ext>
            </a:extLst>
          </p:cNvPr>
          <p:cNvSpPr>
            <a:spLocks noGrp="1"/>
          </p:cNvSpPr>
          <p:nvPr>
            <p:ph type="title"/>
          </p:nvPr>
        </p:nvSpPr>
        <p:spPr/>
        <p:txBody>
          <a:bodyPr/>
          <a:lstStyle/>
          <a:p>
            <a:r>
              <a:rPr lang="en-US" dirty="0"/>
              <a:t>Value Statement</a:t>
            </a:r>
          </a:p>
        </p:txBody>
      </p:sp>
      <p:sp>
        <p:nvSpPr>
          <p:cNvPr id="4" name="Content Placeholder 2">
            <a:extLst>
              <a:ext uri="{FF2B5EF4-FFF2-40B4-BE49-F238E27FC236}">
                <a16:creationId xmlns:a16="http://schemas.microsoft.com/office/drawing/2014/main" id="{86D33B8D-BE03-1648-B2E9-E171E8C1C25B}"/>
              </a:ext>
            </a:extLst>
          </p:cNvPr>
          <p:cNvSpPr>
            <a:spLocks noGrp="1"/>
          </p:cNvSpPr>
          <p:nvPr>
            <p:ph idx="1"/>
          </p:nvPr>
        </p:nvSpPr>
        <p:spPr>
          <a:xfrm>
            <a:off x="838200" y="1485900"/>
            <a:ext cx="10515600" cy="4691063"/>
          </a:xfrm>
        </p:spPr>
        <p:txBody>
          <a:bodyPr>
            <a:normAutofit fontScale="62500" lnSpcReduction="20000"/>
          </a:bodyPr>
          <a:lstStyle/>
          <a:p>
            <a:pPr lvl="0"/>
            <a:r>
              <a:rPr lang="en-US" dirty="0"/>
              <a:t>Continually exceed our customers’ expectations. </a:t>
            </a:r>
          </a:p>
          <a:p>
            <a:pPr lvl="0"/>
            <a:r>
              <a:rPr lang="en-US" dirty="0"/>
              <a:t>A workforce which reflects the diversity of the community.</a:t>
            </a:r>
          </a:p>
          <a:p>
            <a:pPr lvl="0"/>
            <a:r>
              <a:rPr lang="en-US" dirty="0"/>
              <a:t>A healthy and safe working environment.</a:t>
            </a:r>
          </a:p>
          <a:p>
            <a:pPr lvl="0"/>
            <a:r>
              <a:rPr lang="en-US" dirty="0"/>
              <a:t>An innovative environment which enhances the efficient delivery of emergency services.</a:t>
            </a:r>
          </a:p>
          <a:p>
            <a:pPr lvl="0"/>
            <a:r>
              <a:rPr lang="en-US" dirty="0"/>
              <a:t>An organization that anticipates and influences change.</a:t>
            </a:r>
          </a:p>
          <a:p>
            <a:pPr lvl="0"/>
            <a:r>
              <a:rPr lang="en-US" dirty="0"/>
              <a:t>Provides personnel with the necessary skills and. tools for safe and effective job performance.</a:t>
            </a:r>
          </a:p>
          <a:p>
            <a:pPr lvl="0"/>
            <a:r>
              <a:rPr lang="en-US" dirty="0"/>
              <a:t>Regionalization of emergency services.</a:t>
            </a:r>
          </a:p>
          <a:p>
            <a:pPr lvl="0"/>
            <a:r>
              <a:rPr lang="en-US" dirty="0"/>
              <a:t>A management/labor partnership where decisions are made collaboratively.</a:t>
            </a:r>
          </a:p>
          <a:p>
            <a:pPr lvl="0"/>
            <a:r>
              <a:rPr lang="en-US" dirty="0"/>
              <a:t>Financial stability.</a:t>
            </a:r>
          </a:p>
          <a:p>
            <a:pPr lvl="0"/>
            <a:r>
              <a:rPr lang="en-US" dirty="0"/>
              <a:t>Coordinated preparedness for catastrophic events.</a:t>
            </a:r>
          </a:p>
          <a:p>
            <a:pPr lvl="0"/>
            <a:r>
              <a:rPr lang="en-US" dirty="0"/>
              <a:t>Leading resource for community safety education and information.</a:t>
            </a:r>
          </a:p>
          <a:p>
            <a:endParaRPr lang="en-US" dirty="0"/>
          </a:p>
        </p:txBody>
      </p:sp>
    </p:spTree>
    <p:extLst>
      <p:ext uri="{BB962C8B-B14F-4D97-AF65-F5344CB8AC3E}">
        <p14:creationId xmlns:p14="http://schemas.microsoft.com/office/powerpoint/2010/main" val="1170692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D4D96-4348-834B-A94C-0B6ADD9D6189}"/>
              </a:ext>
            </a:extLst>
          </p:cNvPr>
          <p:cNvSpPr>
            <a:spLocks noGrp="1"/>
          </p:cNvSpPr>
          <p:nvPr>
            <p:ph type="title"/>
          </p:nvPr>
        </p:nvSpPr>
        <p:spPr/>
        <p:txBody>
          <a:bodyPr/>
          <a:lstStyle/>
          <a:p>
            <a:r>
              <a:rPr lang="en-US" dirty="0"/>
              <a:t>Values Statement</a:t>
            </a:r>
          </a:p>
        </p:txBody>
      </p:sp>
      <p:sp>
        <p:nvSpPr>
          <p:cNvPr id="4" name="Content Placeholder 2">
            <a:extLst>
              <a:ext uri="{FF2B5EF4-FFF2-40B4-BE49-F238E27FC236}">
                <a16:creationId xmlns:a16="http://schemas.microsoft.com/office/drawing/2014/main" id="{0B0010B2-2E87-AA43-84CD-B164274F3C6D}"/>
              </a:ext>
            </a:extLst>
          </p:cNvPr>
          <p:cNvSpPr>
            <a:spLocks noGrp="1"/>
          </p:cNvSpPr>
          <p:nvPr>
            <p:ph idx="1"/>
          </p:nvPr>
        </p:nvSpPr>
        <p:spPr>
          <a:xfrm>
            <a:off x="838200" y="1825625"/>
            <a:ext cx="10515600" cy="4351338"/>
          </a:xfrm>
        </p:spPr>
        <p:txBody>
          <a:bodyPr>
            <a:normAutofit fontScale="77500" lnSpcReduction="20000"/>
          </a:bodyPr>
          <a:lstStyle/>
          <a:p>
            <a:pPr lvl="0"/>
            <a:r>
              <a:rPr lang="en-US" dirty="0"/>
              <a:t>We respect the customer.</a:t>
            </a:r>
          </a:p>
          <a:p>
            <a:pPr lvl="0"/>
            <a:r>
              <a:rPr lang="en-US" dirty="0"/>
              <a:t>We recognize the importance of balancing individual, family and organizational growth.</a:t>
            </a:r>
          </a:p>
          <a:p>
            <a:pPr lvl="0"/>
            <a:r>
              <a:rPr lang="en-US" dirty="0"/>
              <a:t>We recognize individual development as an integral part of professional, personal, and department growth.</a:t>
            </a:r>
          </a:p>
          <a:p>
            <a:pPr lvl="0"/>
            <a:r>
              <a:rPr lang="en-US" dirty="0"/>
              <a:t>We believe in treating internal and external customers at least as well as we want to be treated ourselves.</a:t>
            </a:r>
          </a:p>
          <a:p>
            <a:pPr lvl="0"/>
            <a:r>
              <a:rPr lang="en-US" dirty="0"/>
              <a:t>We are open and receptive to new and innovative means of conducting business.</a:t>
            </a:r>
          </a:p>
          <a:p>
            <a:pPr lvl="0"/>
            <a:r>
              <a:rPr lang="en-US" dirty="0"/>
              <a:t>We value honesty and integrity with open communication at all levels.</a:t>
            </a:r>
          </a:p>
          <a:p>
            <a:pPr lvl="0"/>
            <a:r>
              <a:rPr lang="en-US" dirty="0"/>
              <a:t>We value and promote teamwork.</a:t>
            </a:r>
          </a:p>
          <a:p>
            <a:endParaRPr lang="en-US" dirty="0"/>
          </a:p>
        </p:txBody>
      </p:sp>
    </p:spTree>
    <p:extLst>
      <p:ext uri="{BB962C8B-B14F-4D97-AF65-F5344CB8AC3E}">
        <p14:creationId xmlns:p14="http://schemas.microsoft.com/office/powerpoint/2010/main" val="2779779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15D4AFA-E449-B646-AD18-4151936C5308}"/>
              </a:ext>
            </a:extLst>
          </p:cNvPr>
          <p:cNvPicPr>
            <a:picLocks noGrp="1" noChangeAspect="1"/>
          </p:cNvPicPr>
          <p:nvPr>
            <p:ph idx="1"/>
          </p:nvPr>
        </p:nvPicPr>
        <p:blipFill>
          <a:blip r:embed="rId2"/>
          <a:stretch>
            <a:fillRect/>
          </a:stretch>
        </p:blipFill>
        <p:spPr>
          <a:xfrm>
            <a:off x="2282107" y="221474"/>
            <a:ext cx="7252288" cy="6415051"/>
          </a:xfrm>
        </p:spPr>
      </p:pic>
    </p:spTree>
    <p:extLst>
      <p:ext uri="{BB962C8B-B14F-4D97-AF65-F5344CB8AC3E}">
        <p14:creationId xmlns:p14="http://schemas.microsoft.com/office/powerpoint/2010/main" val="3634583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F09670-92C8-D74A-A3DD-ADD26346C21E}"/>
              </a:ext>
            </a:extLst>
          </p:cNvPr>
          <p:cNvSpPr>
            <a:spLocks noGrp="1"/>
          </p:cNvSpPr>
          <p:nvPr>
            <p:ph type="title"/>
          </p:nvPr>
        </p:nvSpPr>
        <p:spPr/>
        <p:txBody>
          <a:bodyPr/>
          <a:lstStyle/>
          <a:p>
            <a:r>
              <a:rPr lang="en-US" dirty="0"/>
              <a:t>SWAT Analysis</a:t>
            </a:r>
          </a:p>
        </p:txBody>
      </p:sp>
    </p:spTree>
    <p:extLst>
      <p:ext uri="{BB962C8B-B14F-4D97-AF65-F5344CB8AC3E}">
        <p14:creationId xmlns:p14="http://schemas.microsoft.com/office/powerpoint/2010/main" val="1048502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42D98C-19B4-F64B-B9B0-608717560681}"/>
              </a:ext>
            </a:extLst>
          </p:cNvPr>
          <p:cNvSpPr>
            <a:spLocks noGrp="1"/>
          </p:cNvSpPr>
          <p:nvPr>
            <p:ph type="title"/>
          </p:nvPr>
        </p:nvSpPr>
        <p:spPr/>
        <p:txBody>
          <a:bodyPr/>
          <a:lstStyle/>
          <a:p>
            <a:r>
              <a:rPr lang="en-US" dirty="0"/>
              <a:t>SWAT Analysis</a:t>
            </a:r>
          </a:p>
        </p:txBody>
      </p:sp>
      <p:graphicFrame>
        <p:nvGraphicFramePr>
          <p:cNvPr id="7" name="Table 7">
            <a:extLst>
              <a:ext uri="{FF2B5EF4-FFF2-40B4-BE49-F238E27FC236}">
                <a16:creationId xmlns:a16="http://schemas.microsoft.com/office/drawing/2014/main" id="{26A4EAE2-82AC-D545-BD76-9B41B0FB42CC}"/>
              </a:ext>
            </a:extLst>
          </p:cNvPr>
          <p:cNvGraphicFramePr>
            <a:graphicFrameLocks noGrp="1"/>
          </p:cNvGraphicFramePr>
          <p:nvPr>
            <p:extLst>
              <p:ext uri="{D42A27DB-BD31-4B8C-83A1-F6EECF244321}">
                <p14:modId xmlns:p14="http://schemas.microsoft.com/office/powerpoint/2010/main" val="1006730706"/>
              </p:ext>
            </p:extLst>
          </p:nvPr>
        </p:nvGraphicFramePr>
        <p:xfrm>
          <a:off x="2032000" y="1690688"/>
          <a:ext cx="8128000" cy="37338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930357651"/>
                    </a:ext>
                  </a:extLst>
                </a:gridCol>
              </a:tblGrid>
              <a:tr h="370840">
                <a:tc>
                  <a:txBody>
                    <a:bodyPr/>
                    <a:lstStyle/>
                    <a:p>
                      <a:pPr algn="ctr"/>
                      <a:r>
                        <a:rPr lang="en-US" sz="2000" dirty="0">
                          <a:solidFill>
                            <a:schemeClr val="tx1"/>
                          </a:solidFill>
                        </a:rPr>
                        <a:t>Strengths</a:t>
                      </a:r>
                    </a:p>
                  </a:txBody>
                  <a:tcPr/>
                </a:tc>
                <a:extLst>
                  <a:ext uri="{0D108BD9-81ED-4DB2-BD59-A6C34878D82A}">
                    <a16:rowId xmlns:a16="http://schemas.microsoft.com/office/drawing/2014/main" val="1369757944"/>
                  </a:ext>
                </a:extLst>
              </a:tr>
              <a:tr h="370840">
                <a:tc>
                  <a:txBody>
                    <a:bodyPr/>
                    <a:lstStyle/>
                    <a:p>
                      <a:r>
                        <a:rPr lang="en-US" dirty="0"/>
                        <a:t>1.</a:t>
                      </a:r>
                    </a:p>
                  </a:txBody>
                  <a:tcPr/>
                </a:tc>
                <a:extLst>
                  <a:ext uri="{0D108BD9-81ED-4DB2-BD59-A6C34878D82A}">
                    <a16:rowId xmlns:a16="http://schemas.microsoft.com/office/drawing/2014/main" val="4071749546"/>
                  </a:ext>
                </a:extLst>
              </a:tr>
              <a:tr h="370840">
                <a:tc>
                  <a:txBody>
                    <a:bodyPr/>
                    <a:lstStyle/>
                    <a:p>
                      <a:r>
                        <a:rPr lang="en-US" dirty="0"/>
                        <a:t>2.</a:t>
                      </a:r>
                    </a:p>
                  </a:txBody>
                  <a:tcPr/>
                </a:tc>
                <a:extLst>
                  <a:ext uri="{0D108BD9-81ED-4DB2-BD59-A6C34878D82A}">
                    <a16:rowId xmlns:a16="http://schemas.microsoft.com/office/drawing/2014/main" val="4068091631"/>
                  </a:ext>
                </a:extLst>
              </a:tr>
              <a:tr h="370840">
                <a:tc>
                  <a:txBody>
                    <a:bodyPr/>
                    <a:lstStyle/>
                    <a:p>
                      <a:r>
                        <a:rPr lang="en-US" dirty="0"/>
                        <a:t>3.</a:t>
                      </a:r>
                    </a:p>
                  </a:txBody>
                  <a:tcPr/>
                </a:tc>
                <a:extLst>
                  <a:ext uri="{0D108BD9-81ED-4DB2-BD59-A6C34878D82A}">
                    <a16:rowId xmlns:a16="http://schemas.microsoft.com/office/drawing/2014/main" val="2025047485"/>
                  </a:ext>
                </a:extLst>
              </a:tr>
              <a:tr h="370840">
                <a:tc>
                  <a:txBody>
                    <a:bodyPr/>
                    <a:lstStyle/>
                    <a:p>
                      <a:r>
                        <a:rPr lang="en-US" dirty="0"/>
                        <a:t>4.</a:t>
                      </a:r>
                    </a:p>
                  </a:txBody>
                  <a:tcPr/>
                </a:tc>
                <a:extLst>
                  <a:ext uri="{0D108BD9-81ED-4DB2-BD59-A6C34878D82A}">
                    <a16:rowId xmlns:a16="http://schemas.microsoft.com/office/drawing/2014/main" val="1897498501"/>
                  </a:ext>
                </a:extLst>
              </a:tr>
              <a:tr h="370840">
                <a:tc>
                  <a:txBody>
                    <a:bodyPr/>
                    <a:lstStyle/>
                    <a:p>
                      <a:r>
                        <a:rPr lang="en-US" dirty="0"/>
                        <a:t>5.</a:t>
                      </a:r>
                    </a:p>
                  </a:txBody>
                  <a:tcPr/>
                </a:tc>
                <a:extLst>
                  <a:ext uri="{0D108BD9-81ED-4DB2-BD59-A6C34878D82A}">
                    <a16:rowId xmlns:a16="http://schemas.microsoft.com/office/drawing/2014/main" val="228581608"/>
                  </a:ext>
                </a:extLst>
              </a:tr>
              <a:tr h="370840">
                <a:tc>
                  <a:txBody>
                    <a:bodyPr/>
                    <a:lstStyle/>
                    <a:p>
                      <a:r>
                        <a:rPr lang="en-US" dirty="0"/>
                        <a:t>6.</a:t>
                      </a:r>
                    </a:p>
                  </a:txBody>
                  <a:tcPr/>
                </a:tc>
                <a:extLst>
                  <a:ext uri="{0D108BD9-81ED-4DB2-BD59-A6C34878D82A}">
                    <a16:rowId xmlns:a16="http://schemas.microsoft.com/office/drawing/2014/main" val="454433610"/>
                  </a:ext>
                </a:extLst>
              </a:tr>
              <a:tr h="370840">
                <a:tc>
                  <a:txBody>
                    <a:bodyPr/>
                    <a:lstStyle/>
                    <a:p>
                      <a:r>
                        <a:rPr lang="en-US" dirty="0"/>
                        <a:t>7.</a:t>
                      </a:r>
                    </a:p>
                  </a:txBody>
                  <a:tcPr/>
                </a:tc>
                <a:extLst>
                  <a:ext uri="{0D108BD9-81ED-4DB2-BD59-A6C34878D82A}">
                    <a16:rowId xmlns:a16="http://schemas.microsoft.com/office/drawing/2014/main" val="1961755412"/>
                  </a:ext>
                </a:extLst>
              </a:tr>
              <a:tr h="370840">
                <a:tc>
                  <a:txBody>
                    <a:bodyPr/>
                    <a:lstStyle/>
                    <a:p>
                      <a:r>
                        <a:rPr lang="en-US" dirty="0"/>
                        <a:t>8.</a:t>
                      </a:r>
                    </a:p>
                  </a:txBody>
                  <a:tcPr/>
                </a:tc>
                <a:extLst>
                  <a:ext uri="{0D108BD9-81ED-4DB2-BD59-A6C34878D82A}">
                    <a16:rowId xmlns:a16="http://schemas.microsoft.com/office/drawing/2014/main" val="3025447456"/>
                  </a:ext>
                </a:extLst>
              </a:tr>
              <a:tr h="370840">
                <a:tc>
                  <a:txBody>
                    <a:bodyPr/>
                    <a:lstStyle/>
                    <a:p>
                      <a:endParaRPr lang="en-US" dirty="0"/>
                    </a:p>
                  </a:txBody>
                  <a:tcPr/>
                </a:tc>
                <a:extLst>
                  <a:ext uri="{0D108BD9-81ED-4DB2-BD59-A6C34878D82A}">
                    <a16:rowId xmlns:a16="http://schemas.microsoft.com/office/drawing/2014/main" val="2319947497"/>
                  </a:ext>
                </a:extLst>
              </a:tr>
            </a:tbl>
          </a:graphicData>
        </a:graphic>
      </p:graphicFrame>
    </p:spTree>
    <p:extLst>
      <p:ext uri="{BB962C8B-B14F-4D97-AF65-F5344CB8AC3E}">
        <p14:creationId xmlns:p14="http://schemas.microsoft.com/office/powerpoint/2010/main" val="3516116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42D98C-19B4-F64B-B9B0-608717560681}"/>
              </a:ext>
            </a:extLst>
          </p:cNvPr>
          <p:cNvSpPr>
            <a:spLocks noGrp="1"/>
          </p:cNvSpPr>
          <p:nvPr>
            <p:ph type="title"/>
          </p:nvPr>
        </p:nvSpPr>
        <p:spPr/>
        <p:txBody>
          <a:bodyPr/>
          <a:lstStyle/>
          <a:p>
            <a:r>
              <a:rPr lang="en-US" dirty="0"/>
              <a:t>SWAT Analysis</a:t>
            </a:r>
          </a:p>
        </p:txBody>
      </p:sp>
      <p:graphicFrame>
        <p:nvGraphicFramePr>
          <p:cNvPr id="7" name="Table 7">
            <a:extLst>
              <a:ext uri="{FF2B5EF4-FFF2-40B4-BE49-F238E27FC236}">
                <a16:creationId xmlns:a16="http://schemas.microsoft.com/office/drawing/2014/main" id="{26A4EAE2-82AC-D545-BD76-9B41B0FB42CC}"/>
              </a:ext>
            </a:extLst>
          </p:cNvPr>
          <p:cNvGraphicFramePr>
            <a:graphicFrameLocks noGrp="1"/>
          </p:cNvGraphicFramePr>
          <p:nvPr>
            <p:extLst>
              <p:ext uri="{D42A27DB-BD31-4B8C-83A1-F6EECF244321}">
                <p14:modId xmlns:p14="http://schemas.microsoft.com/office/powerpoint/2010/main" val="46607022"/>
              </p:ext>
            </p:extLst>
          </p:nvPr>
        </p:nvGraphicFramePr>
        <p:xfrm>
          <a:off x="2032000" y="1690688"/>
          <a:ext cx="8128000" cy="37338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930357651"/>
                    </a:ext>
                  </a:extLst>
                </a:gridCol>
              </a:tblGrid>
              <a:tr h="370840">
                <a:tc>
                  <a:txBody>
                    <a:bodyPr/>
                    <a:lstStyle/>
                    <a:p>
                      <a:pPr algn="ctr"/>
                      <a:r>
                        <a:rPr lang="en-US" sz="2000" dirty="0">
                          <a:solidFill>
                            <a:schemeClr val="tx1"/>
                          </a:solidFill>
                        </a:rPr>
                        <a:t>Weakness</a:t>
                      </a:r>
                    </a:p>
                  </a:txBody>
                  <a:tcPr/>
                </a:tc>
                <a:extLst>
                  <a:ext uri="{0D108BD9-81ED-4DB2-BD59-A6C34878D82A}">
                    <a16:rowId xmlns:a16="http://schemas.microsoft.com/office/drawing/2014/main" val="1369757944"/>
                  </a:ext>
                </a:extLst>
              </a:tr>
              <a:tr h="370840">
                <a:tc>
                  <a:txBody>
                    <a:bodyPr/>
                    <a:lstStyle/>
                    <a:p>
                      <a:r>
                        <a:rPr lang="en-US" dirty="0"/>
                        <a:t>1.</a:t>
                      </a:r>
                    </a:p>
                  </a:txBody>
                  <a:tcPr/>
                </a:tc>
                <a:extLst>
                  <a:ext uri="{0D108BD9-81ED-4DB2-BD59-A6C34878D82A}">
                    <a16:rowId xmlns:a16="http://schemas.microsoft.com/office/drawing/2014/main" val="4071749546"/>
                  </a:ext>
                </a:extLst>
              </a:tr>
              <a:tr h="370840">
                <a:tc>
                  <a:txBody>
                    <a:bodyPr/>
                    <a:lstStyle/>
                    <a:p>
                      <a:r>
                        <a:rPr lang="en-US" dirty="0"/>
                        <a:t>2.</a:t>
                      </a:r>
                    </a:p>
                  </a:txBody>
                  <a:tcPr/>
                </a:tc>
                <a:extLst>
                  <a:ext uri="{0D108BD9-81ED-4DB2-BD59-A6C34878D82A}">
                    <a16:rowId xmlns:a16="http://schemas.microsoft.com/office/drawing/2014/main" val="4068091631"/>
                  </a:ext>
                </a:extLst>
              </a:tr>
              <a:tr h="370840">
                <a:tc>
                  <a:txBody>
                    <a:bodyPr/>
                    <a:lstStyle/>
                    <a:p>
                      <a:r>
                        <a:rPr lang="en-US" dirty="0"/>
                        <a:t>3.</a:t>
                      </a:r>
                    </a:p>
                  </a:txBody>
                  <a:tcPr/>
                </a:tc>
                <a:extLst>
                  <a:ext uri="{0D108BD9-81ED-4DB2-BD59-A6C34878D82A}">
                    <a16:rowId xmlns:a16="http://schemas.microsoft.com/office/drawing/2014/main" val="2025047485"/>
                  </a:ext>
                </a:extLst>
              </a:tr>
              <a:tr h="370840">
                <a:tc>
                  <a:txBody>
                    <a:bodyPr/>
                    <a:lstStyle/>
                    <a:p>
                      <a:r>
                        <a:rPr lang="en-US" dirty="0"/>
                        <a:t>4.</a:t>
                      </a:r>
                    </a:p>
                  </a:txBody>
                  <a:tcPr/>
                </a:tc>
                <a:extLst>
                  <a:ext uri="{0D108BD9-81ED-4DB2-BD59-A6C34878D82A}">
                    <a16:rowId xmlns:a16="http://schemas.microsoft.com/office/drawing/2014/main" val="1897498501"/>
                  </a:ext>
                </a:extLst>
              </a:tr>
              <a:tr h="370840">
                <a:tc>
                  <a:txBody>
                    <a:bodyPr/>
                    <a:lstStyle/>
                    <a:p>
                      <a:r>
                        <a:rPr lang="en-US" dirty="0"/>
                        <a:t>5.</a:t>
                      </a:r>
                    </a:p>
                  </a:txBody>
                  <a:tcPr/>
                </a:tc>
                <a:extLst>
                  <a:ext uri="{0D108BD9-81ED-4DB2-BD59-A6C34878D82A}">
                    <a16:rowId xmlns:a16="http://schemas.microsoft.com/office/drawing/2014/main" val="228581608"/>
                  </a:ext>
                </a:extLst>
              </a:tr>
              <a:tr h="370840">
                <a:tc>
                  <a:txBody>
                    <a:bodyPr/>
                    <a:lstStyle/>
                    <a:p>
                      <a:r>
                        <a:rPr lang="en-US" dirty="0"/>
                        <a:t>6.</a:t>
                      </a:r>
                    </a:p>
                  </a:txBody>
                  <a:tcPr/>
                </a:tc>
                <a:extLst>
                  <a:ext uri="{0D108BD9-81ED-4DB2-BD59-A6C34878D82A}">
                    <a16:rowId xmlns:a16="http://schemas.microsoft.com/office/drawing/2014/main" val="454433610"/>
                  </a:ext>
                </a:extLst>
              </a:tr>
              <a:tr h="370840">
                <a:tc>
                  <a:txBody>
                    <a:bodyPr/>
                    <a:lstStyle/>
                    <a:p>
                      <a:r>
                        <a:rPr lang="en-US" dirty="0"/>
                        <a:t>7.</a:t>
                      </a:r>
                    </a:p>
                  </a:txBody>
                  <a:tcPr/>
                </a:tc>
                <a:extLst>
                  <a:ext uri="{0D108BD9-81ED-4DB2-BD59-A6C34878D82A}">
                    <a16:rowId xmlns:a16="http://schemas.microsoft.com/office/drawing/2014/main" val="1961755412"/>
                  </a:ext>
                </a:extLst>
              </a:tr>
              <a:tr h="370840">
                <a:tc>
                  <a:txBody>
                    <a:bodyPr/>
                    <a:lstStyle/>
                    <a:p>
                      <a:r>
                        <a:rPr lang="en-US" dirty="0"/>
                        <a:t>8.</a:t>
                      </a:r>
                    </a:p>
                  </a:txBody>
                  <a:tcPr/>
                </a:tc>
                <a:extLst>
                  <a:ext uri="{0D108BD9-81ED-4DB2-BD59-A6C34878D82A}">
                    <a16:rowId xmlns:a16="http://schemas.microsoft.com/office/drawing/2014/main" val="3025447456"/>
                  </a:ext>
                </a:extLst>
              </a:tr>
              <a:tr h="370840">
                <a:tc>
                  <a:txBody>
                    <a:bodyPr/>
                    <a:lstStyle/>
                    <a:p>
                      <a:endParaRPr lang="en-US" dirty="0"/>
                    </a:p>
                  </a:txBody>
                  <a:tcPr/>
                </a:tc>
                <a:extLst>
                  <a:ext uri="{0D108BD9-81ED-4DB2-BD59-A6C34878D82A}">
                    <a16:rowId xmlns:a16="http://schemas.microsoft.com/office/drawing/2014/main" val="2319947497"/>
                  </a:ext>
                </a:extLst>
              </a:tr>
            </a:tbl>
          </a:graphicData>
        </a:graphic>
      </p:graphicFrame>
    </p:spTree>
    <p:extLst>
      <p:ext uri="{BB962C8B-B14F-4D97-AF65-F5344CB8AC3E}">
        <p14:creationId xmlns:p14="http://schemas.microsoft.com/office/powerpoint/2010/main" val="3004548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42D98C-19B4-F64B-B9B0-608717560681}"/>
              </a:ext>
            </a:extLst>
          </p:cNvPr>
          <p:cNvSpPr>
            <a:spLocks noGrp="1"/>
          </p:cNvSpPr>
          <p:nvPr>
            <p:ph type="title"/>
          </p:nvPr>
        </p:nvSpPr>
        <p:spPr/>
        <p:txBody>
          <a:bodyPr/>
          <a:lstStyle/>
          <a:p>
            <a:r>
              <a:rPr lang="en-US" dirty="0"/>
              <a:t>SWAT Analysis</a:t>
            </a:r>
          </a:p>
        </p:txBody>
      </p:sp>
      <p:graphicFrame>
        <p:nvGraphicFramePr>
          <p:cNvPr id="7" name="Table 7">
            <a:extLst>
              <a:ext uri="{FF2B5EF4-FFF2-40B4-BE49-F238E27FC236}">
                <a16:creationId xmlns:a16="http://schemas.microsoft.com/office/drawing/2014/main" id="{26A4EAE2-82AC-D545-BD76-9B41B0FB42CC}"/>
              </a:ext>
            </a:extLst>
          </p:cNvPr>
          <p:cNvGraphicFramePr>
            <a:graphicFrameLocks noGrp="1"/>
          </p:cNvGraphicFramePr>
          <p:nvPr>
            <p:extLst>
              <p:ext uri="{D42A27DB-BD31-4B8C-83A1-F6EECF244321}">
                <p14:modId xmlns:p14="http://schemas.microsoft.com/office/powerpoint/2010/main" val="2599485353"/>
              </p:ext>
            </p:extLst>
          </p:nvPr>
        </p:nvGraphicFramePr>
        <p:xfrm>
          <a:off x="2032000" y="1690688"/>
          <a:ext cx="8128000" cy="37338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930357651"/>
                    </a:ext>
                  </a:extLst>
                </a:gridCol>
              </a:tblGrid>
              <a:tr h="370840">
                <a:tc>
                  <a:txBody>
                    <a:bodyPr/>
                    <a:lstStyle/>
                    <a:p>
                      <a:pPr algn="ctr"/>
                      <a:r>
                        <a:rPr lang="en-US" sz="2000" dirty="0">
                          <a:solidFill>
                            <a:schemeClr val="tx1"/>
                          </a:solidFill>
                        </a:rPr>
                        <a:t>Opportunities</a:t>
                      </a:r>
                    </a:p>
                  </a:txBody>
                  <a:tcPr/>
                </a:tc>
                <a:extLst>
                  <a:ext uri="{0D108BD9-81ED-4DB2-BD59-A6C34878D82A}">
                    <a16:rowId xmlns:a16="http://schemas.microsoft.com/office/drawing/2014/main" val="1369757944"/>
                  </a:ext>
                </a:extLst>
              </a:tr>
              <a:tr h="370840">
                <a:tc>
                  <a:txBody>
                    <a:bodyPr/>
                    <a:lstStyle/>
                    <a:p>
                      <a:r>
                        <a:rPr lang="en-US" dirty="0"/>
                        <a:t>1.</a:t>
                      </a:r>
                    </a:p>
                  </a:txBody>
                  <a:tcPr/>
                </a:tc>
                <a:extLst>
                  <a:ext uri="{0D108BD9-81ED-4DB2-BD59-A6C34878D82A}">
                    <a16:rowId xmlns:a16="http://schemas.microsoft.com/office/drawing/2014/main" val="4071749546"/>
                  </a:ext>
                </a:extLst>
              </a:tr>
              <a:tr h="370840">
                <a:tc>
                  <a:txBody>
                    <a:bodyPr/>
                    <a:lstStyle/>
                    <a:p>
                      <a:r>
                        <a:rPr lang="en-US" dirty="0"/>
                        <a:t>2.</a:t>
                      </a:r>
                    </a:p>
                  </a:txBody>
                  <a:tcPr/>
                </a:tc>
                <a:extLst>
                  <a:ext uri="{0D108BD9-81ED-4DB2-BD59-A6C34878D82A}">
                    <a16:rowId xmlns:a16="http://schemas.microsoft.com/office/drawing/2014/main" val="4068091631"/>
                  </a:ext>
                </a:extLst>
              </a:tr>
              <a:tr h="370840">
                <a:tc>
                  <a:txBody>
                    <a:bodyPr/>
                    <a:lstStyle/>
                    <a:p>
                      <a:r>
                        <a:rPr lang="en-US" dirty="0"/>
                        <a:t>3.</a:t>
                      </a:r>
                    </a:p>
                  </a:txBody>
                  <a:tcPr/>
                </a:tc>
                <a:extLst>
                  <a:ext uri="{0D108BD9-81ED-4DB2-BD59-A6C34878D82A}">
                    <a16:rowId xmlns:a16="http://schemas.microsoft.com/office/drawing/2014/main" val="2025047485"/>
                  </a:ext>
                </a:extLst>
              </a:tr>
              <a:tr h="370840">
                <a:tc>
                  <a:txBody>
                    <a:bodyPr/>
                    <a:lstStyle/>
                    <a:p>
                      <a:r>
                        <a:rPr lang="en-US" dirty="0"/>
                        <a:t>4.</a:t>
                      </a:r>
                    </a:p>
                  </a:txBody>
                  <a:tcPr/>
                </a:tc>
                <a:extLst>
                  <a:ext uri="{0D108BD9-81ED-4DB2-BD59-A6C34878D82A}">
                    <a16:rowId xmlns:a16="http://schemas.microsoft.com/office/drawing/2014/main" val="1897498501"/>
                  </a:ext>
                </a:extLst>
              </a:tr>
              <a:tr h="370840">
                <a:tc>
                  <a:txBody>
                    <a:bodyPr/>
                    <a:lstStyle/>
                    <a:p>
                      <a:r>
                        <a:rPr lang="en-US" dirty="0"/>
                        <a:t>5.</a:t>
                      </a:r>
                    </a:p>
                  </a:txBody>
                  <a:tcPr/>
                </a:tc>
                <a:extLst>
                  <a:ext uri="{0D108BD9-81ED-4DB2-BD59-A6C34878D82A}">
                    <a16:rowId xmlns:a16="http://schemas.microsoft.com/office/drawing/2014/main" val="228581608"/>
                  </a:ext>
                </a:extLst>
              </a:tr>
              <a:tr h="370840">
                <a:tc>
                  <a:txBody>
                    <a:bodyPr/>
                    <a:lstStyle/>
                    <a:p>
                      <a:r>
                        <a:rPr lang="en-US" dirty="0"/>
                        <a:t>6.</a:t>
                      </a:r>
                    </a:p>
                  </a:txBody>
                  <a:tcPr/>
                </a:tc>
                <a:extLst>
                  <a:ext uri="{0D108BD9-81ED-4DB2-BD59-A6C34878D82A}">
                    <a16:rowId xmlns:a16="http://schemas.microsoft.com/office/drawing/2014/main" val="454433610"/>
                  </a:ext>
                </a:extLst>
              </a:tr>
              <a:tr h="370840">
                <a:tc>
                  <a:txBody>
                    <a:bodyPr/>
                    <a:lstStyle/>
                    <a:p>
                      <a:r>
                        <a:rPr lang="en-US" dirty="0"/>
                        <a:t>7.</a:t>
                      </a:r>
                    </a:p>
                  </a:txBody>
                  <a:tcPr/>
                </a:tc>
                <a:extLst>
                  <a:ext uri="{0D108BD9-81ED-4DB2-BD59-A6C34878D82A}">
                    <a16:rowId xmlns:a16="http://schemas.microsoft.com/office/drawing/2014/main" val="1961755412"/>
                  </a:ext>
                </a:extLst>
              </a:tr>
              <a:tr h="370840">
                <a:tc>
                  <a:txBody>
                    <a:bodyPr/>
                    <a:lstStyle/>
                    <a:p>
                      <a:r>
                        <a:rPr lang="en-US" dirty="0"/>
                        <a:t>8.</a:t>
                      </a:r>
                    </a:p>
                  </a:txBody>
                  <a:tcPr/>
                </a:tc>
                <a:extLst>
                  <a:ext uri="{0D108BD9-81ED-4DB2-BD59-A6C34878D82A}">
                    <a16:rowId xmlns:a16="http://schemas.microsoft.com/office/drawing/2014/main" val="3025447456"/>
                  </a:ext>
                </a:extLst>
              </a:tr>
              <a:tr h="370840">
                <a:tc>
                  <a:txBody>
                    <a:bodyPr/>
                    <a:lstStyle/>
                    <a:p>
                      <a:endParaRPr lang="en-US" dirty="0"/>
                    </a:p>
                  </a:txBody>
                  <a:tcPr/>
                </a:tc>
                <a:extLst>
                  <a:ext uri="{0D108BD9-81ED-4DB2-BD59-A6C34878D82A}">
                    <a16:rowId xmlns:a16="http://schemas.microsoft.com/office/drawing/2014/main" val="2319947497"/>
                  </a:ext>
                </a:extLst>
              </a:tr>
            </a:tbl>
          </a:graphicData>
        </a:graphic>
      </p:graphicFrame>
    </p:spTree>
    <p:extLst>
      <p:ext uri="{BB962C8B-B14F-4D97-AF65-F5344CB8AC3E}">
        <p14:creationId xmlns:p14="http://schemas.microsoft.com/office/powerpoint/2010/main" val="3977752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42D98C-19B4-F64B-B9B0-608717560681}"/>
              </a:ext>
            </a:extLst>
          </p:cNvPr>
          <p:cNvSpPr>
            <a:spLocks noGrp="1"/>
          </p:cNvSpPr>
          <p:nvPr>
            <p:ph type="title"/>
          </p:nvPr>
        </p:nvSpPr>
        <p:spPr/>
        <p:txBody>
          <a:bodyPr/>
          <a:lstStyle/>
          <a:p>
            <a:r>
              <a:rPr lang="en-US" dirty="0"/>
              <a:t>SWAT Analysis</a:t>
            </a:r>
          </a:p>
        </p:txBody>
      </p:sp>
      <p:graphicFrame>
        <p:nvGraphicFramePr>
          <p:cNvPr id="7" name="Table 7">
            <a:extLst>
              <a:ext uri="{FF2B5EF4-FFF2-40B4-BE49-F238E27FC236}">
                <a16:creationId xmlns:a16="http://schemas.microsoft.com/office/drawing/2014/main" id="{26A4EAE2-82AC-D545-BD76-9B41B0FB42CC}"/>
              </a:ext>
            </a:extLst>
          </p:cNvPr>
          <p:cNvGraphicFramePr>
            <a:graphicFrameLocks noGrp="1"/>
          </p:cNvGraphicFramePr>
          <p:nvPr>
            <p:extLst>
              <p:ext uri="{D42A27DB-BD31-4B8C-83A1-F6EECF244321}">
                <p14:modId xmlns:p14="http://schemas.microsoft.com/office/powerpoint/2010/main" val="779937353"/>
              </p:ext>
            </p:extLst>
          </p:nvPr>
        </p:nvGraphicFramePr>
        <p:xfrm>
          <a:off x="2032000" y="1690688"/>
          <a:ext cx="8128000" cy="37338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930357651"/>
                    </a:ext>
                  </a:extLst>
                </a:gridCol>
              </a:tblGrid>
              <a:tr h="370840">
                <a:tc>
                  <a:txBody>
                    <a:bodyPr/>
                    <a:lstStyle/>
                    <a:p>
                      <a:pPr algn="ctr"/>
                      <a:r>
                        <a:rPr lang="en-US" sz="2000" dirty="0">
                          <a:solidFill>
                            <a:schemeClr val="tx1"/>
                          </a:solidFill>
                        </a:rPr>
                        <a:t>Threats</a:t>
                      </a:r>
                    </a:p>
                  </a:txBody>
                  <a:tcPr/>
                </a:tc>
                <a:extLst>
                  <a:ext uri="{0D108BD9-81ED-4DB2-BD59-A6C34878D82A}">
                    <a16:rowId xmlns:a16="http://schemas.microsoft.com/office/drawing/2014/main" val="1369757944"/>
                  </a:ext>
                </a:extLst>
              </a:tr>
              <a:tr h="370840">
                <a:tc>
                  <a:txBody>
                    <a:bodyPr/>
                    <a:lstStyle/>
                    <a:p>
                      <a:r>
                        <a:rPr lang="en-US" dirty="0"/>
                        <a:t>1.</a:t>
                      </a:r>
                    </a:p>
                  </a:txBody>
                  <a:tcPr/>
                </a:tc>
                <a:extLst>
                  <a:ext uri="{0D108BD9-81ED-4DB2-BD59-A6C34878D82A}">
                    <a16:rowId xmlns:a16="http://schemas.microsoft.com/office/drawing/2014/main" val="4071749546"/>
                  </a:ext>
                </a:extLst>
              </a:tr>
              <a:tr h="370840">
                <a:tc>
                  <a:txBody>
                    <a:bodyPr/>
                    <a:lstStyle/>
                    <a:p>
                      <a:r>
                        <a:rPr lang="en-US" dirty="0"/>
                        <a:t>2.</a:t>
                      </a:r>
                    </a:p>
                  </a:txBody>
                  <a:tcPr/>
                </a:tc>
                <a:extLst>
                  <a:ext uri="{0D108BD9-81ED-4DB2-BD59-A6C34878D82A}">
                    <a16:rowId xmlns:a16="http://schemas.microsoft.com/office/drawing/2014/main" val="4068091631"/>
                  </a:ext>
                </a:extLst>
              </a:tr>
              <a:tr h="370840">
                <a:tc>
                  <a:txBody>
                    <a:bodyPr/>
                    <a:lstStyle/>
                    <a:p>
                      <a:r>
                        <a:rPr lang="en-US" dirty="0"/>
                        <a:t>3.</a:t>
                      </a:r>
                    </a:p>
                  </a:txBody>
                  <a:tcPr/>
                </a:tc>
                <a:extLst>
                  <a:ext uri="{0D108BD9-81ED-4DB2-BD59-A6C34878D82A}">
                    <a16:rowId xmlns:a16="http://schemas.microsoft.com/office/drawing/2014/main" val="2025047485"/>
                  </a:ext>
                </a:extLst>
              </a:tr>
              <a:tr h="370840">
                <a:tc>
                  <a:txBody>
                    <a:bodyPr/>
                    <a:lstStyle/>
                    <a:p>
                      <a:r>
                        <a:rPr lang="en-US" dirty="0"/>
                        <a:t>4.</a:t>
                      </a:r>
                    </a:p>
                  </a:txBody>
                  <a:tcPr/>
                </a:tc>
                <a:extLst>
                  <a:ext uri="{0D108BD9-81ED-4DB2-BD59-A6C34878D82A}">
                    <a16:rowId xmlns:a16="http://schemas.microsoft.com/office/drawing/2014/main" val="1897498501"/>
                  </a:ext>
                </a:extLst>
              </a:tr>
              <a:tr h="370840">
                <a:tc>
                  <a:txBody>
                    <a:bodyPr/>
                    <a:lstStyle/>
                    <a:p>
                      <a:r>
                        <a:rPr lang="en-US" dirty="0"/>
                        <a:t>5.</a:t>
                      </a:r>
                    </a:p>
                  </a:txBody>
                  <a:tcPr/>
                </a:tc>
                <a:extLst>
                  <a:ext uri="{0D108BD9-81ED-4DB2-BD59-A6C34878D82A}">
                    <a16:rowId xmlns:a16="http://schemas.microsoft.com/office/drawing/2014/main" val="228581608"/>
                  </a:ext>
                </a:extLst>
              </a:tr>
              <a:tr h="370840">
                <a:tc>
                  <a:txBody>
                    <a:bodyPr/>
                    <a:lstStyle/>
                    <a:p>
                      <a:r>
                        <a:rPr lang="en-US" dirty="0"/>
                        <a:t>6.</a:t>
                      </a:r>
                    </a:p>
                  </a:txBody>
                  <a:tcPr/>
                </a:tc>
                <a:extLst>
                  <a:ext uri="{0D108BD9-81ED-4DB2-BD59-A6C34878D82A}">
                    <a16:rowId xmlns:a16="http://schemas.microsoft.com/office/drawing/2014/main" val="454433610"/>
                  </a:ext>
                </a:extLst>
              </a:tr>
              <a:tr h="370840">
                <a:tc>
                  <a:txBody>
                    <a:bodyPr/>
                    <a:lstStyle/>
                    <a:p>
                      <a:r>
                        <a:rPr lang="en-US" dirty="0"/>
                        <a:t>7.</a:t>
                      </a:r>
                    </a:p>
                  </a:txBody>
                  <a:tcPr/>
                </a:tc>
                <a:extLst>
                  <a:ext uri="{0D108BD9-81ED-4DB2-BD59-A6C34878D82A}">
                    <a16:rowId xmlns:a16="http://schemas.microsoft.com/office/drawing/2014/main" val="1961755412"/>
                  </a:ext>
                </a:extLst>
              </a:tr>
              <a:tr h="370840">
                <a:tc>
                  <a:txBody>
                    <a:bodyPr/>
                    <a:lstStyle/>
                    <a:p>
                      <a:r>
                        <a:rPr lang="en-US" dirty="0"/>
                        <a:t>8.</a:t>
                      </a:r>
                    </a:p>
                  </a:txBody>
                  <a:tcPr/>
                </a:tc>
                <a:extLst>
                  <a:ext uri="{0D108BD9-81ED-4DB2-BD59-A6C34878D82A}">
                    <a16:rowId xmlns:a16="http://schemas.microsoft.com/office/drawing/2014/main" val="3025447456"/>
                  </a:ext>
                </a:extLst>
              </a:tr>
              <a:tr h="370840">
                <a:tc>
                  <a:txBody>
                    <a:bodyPr/>
                    <a:lstStyle/>
                    <a:p>
                      <a:endParaRPr lang="en-US" dirty="0"/>
                    </a:p>
                  </a:txBody>
                  <a:tcPr/>
                </a:tc>
                <a:extLst>
                  <a:ext uri="{0D108BD9-81ED-4DB2-BD59-A6C34878D82A}">
                    <a16:rowId xmlns:a16="http://schemas.microsoft.com/office/drawing/2014/main" val="2319947497"/>
                  </a:ext>
                </a:extLst>
              </a:tr>
            </a:tbl>
          </a:graphicData>
        </a:graphic>
      </p:graphicFrame>
    </p:spTree>
    <p:extLst>
      <p:ext uri="{BB962C8B-B14F-4D97-AF65-F5344CB8AC3E}">
        <p14:creationId xmlns:p14="http://schemas.microsoft.com/office/powerpoint/2010/main" val="521477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050FAB-36F9-A442-AB1D-BF4CF025BD59}"/>
              </a:ext>
            </a:extLst>
          </p:cNvPr>
          <p:cNvSpPr>
            <a:spLocks noGrp="1"/>
          </p:cNvSpPr>
          <p:nvPr>
            <p:ph type="title"/>
          </p:nvPr>
        </p:nvSpPr>
        <p:spPr/>
        <p:txBody>
          <a:bodyPr/>
          <a:lstStyle/>
          <a:p>
            <a:r>
              <a:rPr lang="en-US" dirty="0"/>
              <a:t>Initiatives</a:t>
            </a:r>
          </a:p>
        </p:txBody>
      </p:sp>
    </p:spTree>
    <p:extLst>
      <p:ext uri="{BB962C8B-B14F-4D97-AF65-F5344CB8AC3E}">
        <p14:creationId xmlns:p14="http://schemas.microsoft.com/office/powerpoint/2010/main" val="3600023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6B5A-CB74-194A-BD22-DFDBFFAB6B71}"/>
              </a:ext>
            </a:extLst>
          </p:cNvPr>
          <p:cNvSpPr>
            <a:spLocks noGrp="1"/>
          </p:cNvSpPr>
          <p:nvPr>
            <p:ph type="title"/>
          </p:nvPr>
        </p:nvSpPr>
        <p:spPr/>
        <p:txBody>
          <a:bodyPr/>
          <a:lstStyle/>
          <a:p>
            <a:r>
              <a:rPr lang="en-US" dirty="0"/>
              <a:t>Initiative Combined</a:t>
            </a:r>
          </a:p>
        </p:txBody>
      </p:sp>
      <p:sp>
        <p:nvSpPr>
          <p:cNvPr id="3" name="Content Placeholder 2">
            <a:extLst>
              <a:ext uri="{FF2B5EF4-FFF2-40B4-BE49-F238E27FC236}">
                <a16:creationId xmlns:a16="http://schemas.microsoft.com/office/drawing/2014/main" id="{1A7FD641-A0CA-334A-8CD1-143ED958ACB3}"/>
              </a:ext>
            </a:extLst>
          </p:cNvPr>
          <p:cNvSpPr>
            <a:spLocks noGrp="1"/>
          </p:cNvSpPr>
          <p:nvPr>
            <p:ph sz="half" idx="1"/>
          </p:nvPr>
        </p:nvSpPr>
        <p:spPr/>
        <p:txBody>
          <a:bodyPr/>
          <a:lstStyle/>
          <a:p>
            <a:r>
              <a:rPr lang="en-US" dirty="0"/>
              <a:t>Community Initiatives</a:t>
            </a:r>
          </a:p>
          <a:p>
            <a:pPr lvl="1"/>
            <a:r>
              <a:rPr lang="en-US" dirty="0"/>
              <a:t>Training (Professionalism) </a:t>
            </a:r>
          </a:p>
          <a:p>
            <a:pPr lvl="1"/>
            <a:r>
              <a:rPr lang="en-US" dirty="0"/>
              <a:t>Response Time</a:t>
            </a:r>
          </a:p>
          <a:p>
            <a:pPr lvl="1"/>
            <a:r>
              <a:rPr lang="en-US" dirty="0"/>
              <a:t>Adequate Resources</a:t>
            </a:r>
          </a:p>
          <a:p>
            <a:pPr lvl="1"/>
            <a:r>
              <a:rPr lang="en-US" dirty="0"/>
              <a:t>Fiscal Responsibility</a:t>
            </a:r>
          </a:p>
          <a:p>
            <a:pPr lvl="1"/>
            <a:r>
              <a:rPr lang="en-US" dirty="0"/>
              <a:t>Interagency Cooperation (EMS)</a:t>
            </a:r>
          </a:p>
          <a:p>
            <a:pPr lvl="1"/>
            <a:r>
              <a:rPr lang="en-US" dirty="0"/>
              <a:t>Major Incident Preparation</a:t>
            </a:r>
          </a:p>
          <a:p>
            <a:pPr lvl="1"/>
            <a:endParaRPr lang="en-US" dirty="0"/>
          </a:p>
          <a:p>
            <a:pPr lvl="1"/>
            <a:endParaRPr lang="en-US" dirty="0"/>
          </a:p>
          <a:p>
            <a:pPr lvl="1"/>
            <a:endParaRPr lang="en-US" dirty="0"/>
          </a:p>
          <a:p>
            <a:pPr lvl="1"/>
            <a:endParaRPr lang="en-US" dirty="0"/>
          </a:p>
        </p:txBody>
      </p:sp>
      <p:sp>
        <p:nvSpPr>
          <p:cNvPr id="4" name="Content Placeholder 3">
            <a:extLst>
              <a:ext uri="{FF2B5EF4-FFF2-40B4-BE49-F238E27FC236}">
                <a16:creationId xmlns:a16="http://schemas.microsoft.com/office/drawing/2014/main" id="{09C195D7-0C70-054C-8DF5-FCE295CA14C6}"/>
              </a:ext>
            </a:extLst>
          </p:cNvPr>
          <p:cNvSpPr>
            <a:spLocks noGrp="1"/>
          </p:cNvSpPr>
          <p:nvPr>
            <p:ph sz="half" idx="2"/>
          </p:nvPr>
        </p:nvSpPr>
        <p:spPr/>
        <p:txBody>
          <a:bodyPr/>
          <a:lstStyle/>
          <a:p>
            <a:r>
              <a:rPr lang="en-US" dirty="0"/>
              <a:t>Membership Initiatives</a:t>
            </a:r>
          </a:p>
          <a:p>
            <a:pPr lvl="1"/>
            <a:r>
              <a:rPr lang="en-US" dirty="0"/>
              <a:t>Leadership</a:t>
            </a:r>
          </a:p>
          <a:p>
            <a:pPr lvl="1"/>
            <a:r>
              <a:rPr lang="en-US" dirty="0"/>
              <a:t>Officer Development</a:t>
            </a:r>
          </a:p>
          <a:p>
            <a:pPr lvl="1"/>
            <a:r>
              <a:rPr lang="en-US" dirty="0"/>
              <a:t>Communication</a:t>
            </a:r>
          </a:p>
          <a:p>
            <a:pPr lvl="1"/>
            <a:r>
              <a:rPr lang="en-US" dirty="0"/>
              <a:t>Board Initiatives</a:t>
            </a:r>
          </a:p>
          <a:p>
            <a:pPr lvl="1"/>
            <a:r>
              <a:rPr lang="en-US" dirty="0"/>
              <a:t>Staffing</a:t>
            </a:r>
          </a:p>
          <a:p>
            <a:pPr lvl="1"/>
            <a:r>
              <a:rPr lang="en-US" dirty="0"/>
              <a:t>Planning</a:t>
            </a:r>
          </a:p>
          <a:p>
            <a:pPr lvl="1"/>
            <a:r>
              <a:rPr lang="en-US" dirty="0"/>
              <a:t>Training</a:t>
            </a:r>
            <a:br>
              <a:rPr lang="en-US" dirty="0"/>
            </a:br>
            <a:endParaRPr lang="en-US" dirty="0"/>
          </a:p>
        </p:txBody>
      </p:sp>
      <p:cxnSp>
        <p:nvCxnSpPr>
          <p:cNvPr id="6" name="Straight Arrow Connector 5">
            <a:extLst>
              <a:ext uri="{FF2B5EF4-FFF2-40B4-BE49-F238E27FC236}">
                <a16:creationId xmlns:a16="http://schemas.microsoft.com/office/drawing/2014/main" id="{36D661F6-E669-0844-B4CD-5EC53A4FE3E4}"/>
              </a:ext>
            </a:extLst>
          </p:cNvPr>
          <p:cNvCxnSpPr/>
          <p:nvPr/>
        </p:nvCxnSpPr>
        <p:spPr>
          <a:xfrm>
            <a:off x="5290457" y="2612571"/>
            <a:ext cx="1322614" cy="2677886"/>
          </a:xfrm>
          <a:prstGeom prst="straightConnector1">
            <a:avLst/>
          </a:prstGeom>
          <a:ln w="3810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87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A725B-F857-3241-9ABE-F85CE087C57E}"/>
              </a:ext>
            </a:extLst>
          </p:cNvPr>
          <p:cNvSpPr>
            <a:spLocks noGrp="1"/>
          </p:cNvSpPr>
          <p:nvPr>
            <p:ph type="title"/>
          </p:nvPr>
        </p:nvSpPr>
        <p:spPr>
          <a:xfrm>
            <a:off x="838200" y="545235"/>
            <a:ext cx="10515600" cy="480002"/>
          </a:xfrm>
        </p:spPr>
        <p:txBody>
          <a:bodyPr>
            <a:normAutofit fontScale="90000"/>
          </a:bodyPr>
          <a:lstStyle/>
          <a:p>
            <a:r>
              <a:rPr lang="en-US" sz="3100" b="1" dirty="0"/>
              <a:t>Community Planning Priorities</a:t>
            </a:r>
            <a:br>
              <a:rPr lang="en-US" b="1" dirty="0"/>
            </a:br>
            <a:endParaRPr lang="en-US" dirty="0"/>
          </a:p>
        </p:txBody>
      </p:sp>
      <p:pic>
        <p:nvPicPr>
          <p:cNvPr id="5" name="Content Placeholder 4" descr="Text, application&#10;&#10;Description automatically generated">
            <a:extLst>
              <a:ext uri="{FF2B5EF4-FFF2-40B4-BE49-F238E27FC236}">
                <a16:creationId xmlns:a16="http://schemas.microsoft.com/office/drawing/2014/main" id="{34CD93B3-A30F-1841-AC48-99E573182911}"/>
              </a:ext>
            </a:extLst>
          </p:cNvPr>
          <p:cNvPicPr>
            <a:picLocks noGrp="1" noChangeAspect="1"/>
          </p:cNvPicPr>
          <p:nvPr>
            <p:ph idx="1"/>
          </p:nvPr>
        </p:nvPicPr>
        <p:blipFill>
          <a:blip r:embed="rId2"/>
          <a:stretch>
            <a:fillRect/>
          </a:stretch>
        </p:blipFill>
        <p:spPr>
          <a:xfrm>
            <a:off x="1518354" y="794617"/>
            <a:ext cx="9438158" cy="5121274"/>
          </a:xfrm>
        </p:spPr>
      </p:pic>
    </p:spTree>
    <p:extLst>
      <p:ext uri="{BB962C8B-B14F-4D97-AF65-F5344CB8AC3E}">
        <p14:creationId xmlns:p14="http://schemas.microsoft.com/office/powerpoint/2010/main" val="2606206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4CAFE58-FEBD-F540-8BC4-830FB4660324}"/>
              </a:ext>
            </a:extLst>
          </p:cNvPr>
          <p:cNvGraphicFramePr>
            <a:graphicFrameLocks noGrp="1"/>
          </p:cNvGraphicFramePr>
          <p:nvPr>
            <p:ph idx="4294967295"/>
            <p:extLst>
              <p:ext uri="{D42A27DB-BD31-4B8C-83A1-F6EECF244321}">
                <p14:modId xmlns:p14="http://schemas.microsoft.com/office/powerpoint/2010/main" val="2914190315"/>
              </p:ext>
            </p:extLst>
          </p:nvPr>
        </p:nvGraphicFramePr>
        <p:xfrm>
          <a:off x="718458" y="457200"/>
          <a:ext cx="11217729" cy="6062112"/>
        </p:xfrm>
        <a:graphic>
          <a:graphicData uri="http://schemas.openxmlformats.org/drawingml/2006/table">
            <a:tbl>
              <a:tblPr>
                <a:tableStyleId>{5C22544A-7EE6-4342-B048-85BDC9FD1C3A}</a:tableStyleId>
              </a:tblPr>
              <a:tblGrid>
                <a:gridCol w="5131611">
                  <a:extLst>
                    <a:ext uri="{9D8B030D-6E8A-4147-A177-3AD203B41FA5}">
                      <a16:colId xmlns:a16="http://schemas.microsoft.com/office/drawing/2014/main" val="535789288"/>
                    </a:ext>
                  </a:extLst>
                </a:gridCol>
                <a:gridCol w="4845145">
                  <a:extLst>
                    <a:ext uri="{9D8B030D-6E8A-4147-A177-3AD203B41FA5}">
                      <a16:colId xmlns:a16="http://schemas.microsoft.com/office/drawing/2014/main" val="297896366"/>
                    </a:ext>
                  </a:extLst>
                </a:gridCol>
                <a:gridCol w="1240973">
                  <a:extLst>
                    <a:ext uri="{9D8B030D-6E8A-4147-A177-3AD203B41FA5}">
                      <a16:colId xmlns:a16="http://schemas.microsoft.com/office/drawing/2014/main" val="3040191721"/>
                    </a:ext>
                  </a:extLst>
                </a:gridCol>
              </a:tblGrid>
              <a:tr h="616512">
                <a:tc gridSpan="3">
                  <a:txBody>
                    <a:bodyPr/>
                    <a:lstStyle/>
                    <a:p>
                      <a:pPr marL="0" marR="0" algn="ctr">
                        <a:lnSpc>
                          <a:spcPct val="115000"/>
                        </a:lnSpc>
                        <a:spcBef>
                          <a:spcPts val="0"/>
                        </a:spcBef>
                        <a:spcAft>
                          <a:spcPts val="300"/>
                        </a:spcAft>
                      </a:pPr>
                      <a:r>
                        <a:rPr lang="en-US" sz="1800" dirty="0">
                          <a:effectLst/>
                        </a:rPr>
                        <a:t>Initiative X – [Name]</a:t>
                      </a:r>
                    </a:p>
                    <a:p>
                      <a:pPr marL="0" marR="0" algn="just">
                        <a:lnSpc>
                          <a:spcPct val="115000"/>
                        </a:lnSpc>
                        <a:spcBef>
                          <a:spcPts val="0"/>
                        </a:spcBef>
                        <a:spcAft>
                          <a:spcPts val="0"/>
                        </a:spcAft>
                      </a:pPr>
                      <a:r>
                        <a:rPr lang="en-US" sz="1800" dirty="0">
                          <a:effectLst/>
                        </a:rPr>
                        <a:t>Description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2825740"/>
                  </a:ext>
                </a:extLst>
              </a:tr>
              <a:tr h="278948">
                <a:tc gridSpan="3">
                  <a:txBody>
                    <a:bodyPr/>
                    <a:lstStyle/>
                    <a:p>
                      <a:pPr marL="0" marR="0" algn="l">
                        <a:lnSpc>
                          <a:spcPct val="115000"/>
                        </a:lnSpc>
                        <a:spcBef>
                          <a:spcPts val="0"/>
                        </a:spcBef>
                        <a:spcAft>
                          <a:spcPts val="300"/>
                        </a:spcAft>
                      </a:pPr>
                      <a:r>
                        <a:rPr lang="en-US" sz="1800" dirty="0">
                          <a:effectLst/>
                        </a:rPr>
                        <a:t>Initiative Managers: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6733967"/>
                  </a:ext>
                </a:extLst>
              </a:tr>
              <a:tr h="278948">
                <a:tc>
                  <a:txBody>
                    <a:bodyPr/>
                    <a:lstStyle/>
                    <a:p>
                      <a:pPr marL="0" marR="0" algn="l">
                        <a:lnSpc>
                          <a:spcPct val="115000"/>
                        </a:lnSpc>
                        <a:spcBef>
                          <a:spcPts val="0"/>
                        </a:spcBef>
                        <a:spcAft>
                          <a:spcPts val="0"/>
                        </a:spcAft>
                      </a:pPr>
                      <a:r>
                        <a:rPr lang="en-US" sz="1800">
                          <a:effectLst/>
                        </a:rPr>
                        <a:t>Goal: 1A</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0" marR="0" algn="l">
                        <a:lnSpc>
                          <a:spcPct val="115000"/>
                        </a:lnSpc>
                        <a:spcBef>
                          <a:spcPts val="0"/>
                        </a:spcBef>
                        <a:spcAft>
                          <a:spcPts val="0"/>
                        </a:spcAft>
                      </a:pPr>
                      <a:r>
                        <a:rPr lang="en-US" sz="1800">
                          <a:effectLst/>
                        </a:rPr>
                        <a:t>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896482629"/>
                  </a:ext>
                </a:extLst>
              </a:tr>
              <a:tr h="278948">
                <a:tc rowSpan="9">
                  <a:txBody>
                    <a:bodyPr/>
                    <a:lstStyle/>
                    <a:p>
                      <a:pPr marL="71755" marR="71755" algn="ctr">
                        <a:lnSpc>
                          <a:spcPct val="115000"/>
                        </a:lnSpc>
                        <a:spcBef>
                          <a:spcPts val="0"/>
                        </a:spcBef>
                        <a:spcAft>
                          <a:spcPts val="0"/>
                        </a:spcAft>
                      </a:pPr>
                      <a:r>
                        <a:rPr lang="en-US" sz="1800" dirty="0">
                          <a:effectLst/>
                        </a:rPr>
                        <a:t>Objectives</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17230702"/>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287194770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706618159"/>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45811937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2180136754"/>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dirty="0">
                          <a:effectLst/>
                        </a:rPr>
                        <a:t>Responsible: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726752614"/>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29873567"/>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626953886"/>
                  </a:ext>
                </a:extLst>
              </a:tr>
              <a:tr h="278948">
                <a:tc vMerge="1">
                  <a:txBody>
                    <a:bodyPr/>
                    <a:lstStyle/>
                    <a:p>
                      <a:endParaRPr lang="en-US"/>
                    </a:p>
                  </a:txBody>
                  <a:tcPr/>
                </a:tc>
                <a:tc gridSpan="2">
                  <a:txBody>
                    <a:bodyPr/>
                    <a:lstStyle/>
                    <a:p>
                      <a:pPr marL="0" marR="0" algn="l">
                        <a:lnSpc>
                          <a:spcPct val="115000"/>
                        </a:lnSpc>
                        <a:spcBef>
                          <a:spcPts val="0"/>
                        </a:spcBef>
                        <a:spcAft>
                          <a:spcPts val="0"/>
                        </a:spcAft>
                      </a:pPr>
                      <a:r>
                        <a:rPr lang="en-US" sz="1800" dirty="0">
                          <a:effectLst/>
                        </a:rPr>
                        <a:t>Outcome: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3858502726"/>
                  </a:ext>
                </a:extLst>
              </a:tr>
            </a:tbl>
          </a:graphicData>
        </a:graphic>
      </p:graphicFrame>
    </p:spTree>
    <p:extLst>
      <p:ext uri="{BB962C8B-B14F-4D97-AF65-F5344CB8AC3E}">
        <p14:creationId xmlns:p14="http://schemas.microsoft.com/office/powerpoint/2010/main" val="4249556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4CAFE58-FEBD-F540-8BC4-830FB4660324}"/>
              </a:ext>
            </a:extLst>
          </p:cNvPr>
          <p:cNvGraphicFramePr>
            <a:graphicFrameLocks noGrp="1"/>
          </p:cNvGraphicFramePr>
          <p:nvPr>
            <p:ph idx="4294967295"/>
          </p:nvPr>
        </p:nvGraphicFramePr>
        <p:xfrm>
          <a:off x="718458" y="457200"/>
          <a:ext cx="11217729" cy="6062112"/>
        </p:xfrm>
        <a:graphic>
          <a:graphicData uri="http://schemas.openxmlformats.org/drawingml/2006/table">
            <a:tbl>
              <a:tblPr>
                <a:tableStyleId>{5C22544A-7EE6-4342-B048-85BDC9FD1C3A}</a:tableStyleId>
              </a:tblPr>
              <a:tblGrid>
                <a:gridCol w="5131611">
                  <a:extLst>
                    <a:ext uri="{9D8B030D-6E8A-4147-A177-3AD203B41FA5}">
                      <a16:colId xmlns:a16="http://schemas.microsoft.com/office/drawing/2014/main" val="535789288"/>
                    </a:ext>
                  </a:extLst>
                </a:gridCol>
                <a:gridCol w="4845145">
                  <a:extLst>
                    <a:ext uri="{9D8B030D-6E8A-4147-A177-3AD203B41FA5}">
                      <a16:colId xmlns:a16="http://schemas.microsoft.com/office/drawing/2014/main" val="297896366"/>
                    </a:ext>
                  </a:extLst>
                </a:gridCol>
                <a:gridCol w="1240973">
                  <a:extLst>
                    <a:ext uri="{9D8B030D-6E8A-4147-A177-3AD203B41FA5}">
                      <a16:colId xmlns:a16="http://schemas.microsoft.com/office/drawing/2014/main" val="3040191721"/>
                    </a:ext>
                  </a:extLst>
                </a:gridCol>
              </a:tblGrid>
              <a:tr h="616512">
                <a:tc gridSpan="3">
                  <a:txBody>
                    <a:bodyPr/>
                    <a:lstStyle/>
                    <a:p>
                      <a:pPr marL="0" marR="0" algn="ctr">
                        <a:lnSpc>
                          <a:spcPct val="115000"/>
                        </a:lnSpc>
                        <a:spcBef>
                          <a:spcPts val="0"/>
                        </a:spcBef>
                        <a:spcAft>
                          <a:spcPts val="300"/>
                        </a:spcAft>
                      </a:pPr>
                      <a:r>
                        <a:rPr lang="en-US" sz="1800" dirty="0">
                          <a:effectLst/>
                        </a:rPr>
                        <a:t>Initiative X – [Name]</a:t>
                      </a:r>
                    </a:p>
                    <a:p>
                      <a:pPr marL="0" marR="0" algn="just">
                        <a:lnSpc>
                          <a:spcPct val="115000"/>
                        </a:lnSpc>
                        <a:spcBef>
                          <a:spcPts val="0"/>
                        </a:spcBef>
                        <a:spcAft>
                          <a:spcPts val="0"/>
                        </a:spcAft>
                      </a:pPr>
                      <a:r>
                        <a:rPr lang="en-US" sz="1800" dirty="0">
                          <a:effectLst/>
                        </a:rPr>
                        <a:t>Description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2825740"/>
                  </a:ext>
                </a:extLst>
              </a:tr>
              <a:tr h="278948">
                <a:tc gridSpan="3">
                  <a:txBody>
                    <a:bodyPr/>
                    <a:lstStyle/>
                    <a:p>
                      <a:pPr marL="0" marR="0" algn="l">
                        <a:lnSpc>
                          <a:spcPct val="115000"/>
                        </a:lnSpc>
                        <a:spcBef>
                          <a:spcPts val="0"/>
                        </a:spcBef>
                        <a:spcAft>
                          <a:spcPts val="300"/>
                        </a:spcAft>
                      </a:pPr>
                      <a:r>
                        <a:rPr lang="en-US" sz="1800" dirty="0">
                          <a:effectLst/>
                        </a:rPr>
                        <a:t>Initiative Managers: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6733967"/>
                  </a:ext>
                </a:extLst>
              </a:tr>
              <a:tr h="278948">
                <a:tc>
                  <a:txBody>
                    <a:bodyPr/>
                    <a:lstStyle/>
                    <a:p>
                      <a:pPr marL="0" marR="0" algn="l">
                        <a:lnSpc>
                          <a:spcPct val="115000"/>
                        </a:lnSpc>
                        <a:spcBef>
                          <a:spcPts val="0"/>
                        </a:spcBef>
                        <a:spcAft>
                          <a:spcPts val="0"/>
                        </a:spcAft>
                      </a:pPr>
                      <a:r>
                        <a:rPr lang="en-US" sz="1800">
                          <a:effectLst/>
                        </a:rPr>
                        <a:t>Goal: 1A</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0" marR="0" algn="l">
                        <a:lnSpc>
                          <a:spcPct val="115000"/>
                        </a:lnSpc>
                        <a:spcBef>
                          <a:spcPts val="0"/>
                        </a:spcBef>
                        <a:spcAft>
                          <a:spcPts val="0"/>
                        </a:spcAft>
                      </a:pPr>
                      <a:r>
                        <a:rPr lang="en-US" sz="1800">
                          <a:effectLst/>
                        </a:rPr>
                        <a:t>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896482629"/>
                  </a:ext>
                </a:extLst>
              </a:tr>
              <a:tr h="278948">
                <a:tc rowSpan="9">
                  <a:txBody>
                    <a:bodyPr/>
                    <a:lstStyle/>
                    <a:p>
                      <a:pPr marL="71755" marR="71755" algn="ctr">
                        <a:lnSpc>
                          <a:spcPct val="115000"/>
                        </a:lnSpc>
                        <a:spcBef>
                          <a:spcPts val="0"/>
                        </a:spcBef>
                        <a:spcAft>
                          <a:spcPts val="0"/>
                        </a:spcAft>
                      </a:pPr>
                      <a:r>
                        <a:rPr lang="en-US" sz="1800" dirty="0">
                          <a:effectLst/>
                        </a:rPr>
                        <a:t>Objectives</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17230702"/>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287194770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706618159"/>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45811937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2180136754"/>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dirty="0">
                          <a:effectLst/>
                        </a:rPr>
                        <a:t>Responsible: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726752614"/>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29873567"/>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626953886"/>
                  </a:ext>
                </a:extLst>
              </a:tr>
              <a:tr h="278948">
                <a:tc vMerge="1">
                  <a:txBody>
                    <a:bodyPr/>
                    <a:lstStyle/>
                    <a:p>
                      <a:endParaRPr lang="en-US"/>
                    </a:p>
                  </a:txBody>
                  <a:tcPr/>
                </a:tc>
                <a:tc gridSpan="2">
                  <a:txBody>
                    <a:bodyPr/>
                    <a:lstStyle/>
                    <a:p>
                      <a:pPr marL="0" marR="0" algn="l">
                        <a:lnSpc>
                          <a:spcPct val="115000"/>
                        </a:lnSpc>
                        <a:spcBef>
                          <a:spcPts val="0"/>
                        </a:spcBef>
                        <a:spcAft>
                          <a:spcPts val="0"/>
                        </a:spcAft>
                      </a:pPr>
                      <a:r>
                        <a:rPr lang="en-US" sz="1800" dirty="0">
                          <a:effectLst/>
                        </a:rPr>
                        <a:t>Outcome: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3858502726"/>
                  </a:ext>
                </a:extLst>
              </a:tr>
            </a:tbl>
          </a:graphicData>
        </a:graphic>
      </p:graphicFrame>
    </p:spTree>
    <p:extLst>
      <p:ext uri="{BB962C8B-B14F-4D97-AF65-F5344CB8AC3E}">
        <p14:creationId xmlns:p14="http://schemas.microsoft.com/office/powerpoint/2010/main" val="293008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15D4AFA-E449-B646-AD18-4151936C5308}"/>
              </a:ext>
            </a:extLst>
          </p:cNvPr>
          <p:cNvPicPr>
            <a:picLocks noGrp="1" noChangeAspect="1"/>
          </p:cNvPicPr>
          <p:nvPr>
            <p:ph idx="1"/>
          </p:nvPr>
        </p:nvPicPr>
        <p:blipFill>
          <a:blip r:embed="rId2"/>
          <a:srcRect/>
          <a:stretch/>
        </p:blipFill>
        <p:spPr>
          <a:xfrm>
            <a:off x="2927508" y="87682"/>
            <a:ext cx="6319165" cy="6663847"/>
          </a:xfrm>
        </p:spPr>
      </p:pic>
    </p:spTree>
    <p:extLst>
      <p:ext uri="{BB962C8B-B14F-4D97-AF65-F5344CB8AC3E}">
        <p14:creationId xmlns:p14="http://schemas.microsoft.com/office/powerpoint/2010/main" val="2353421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C3D3-5436-2746-A0E9-BCF31E3C7A77}"/>
              </a:ext>
            </a:extLst>
          </p:cNvPr>
          <p:cNvSpPr>
            <a:spLocks noGrp="1"/>
          </p:cNvSpPr>
          <p:nvPr>
            <p:ph type="ctrTitle"/>
          </p:nvPr>
        </p:nvSpPr>
        <p:spPr>
          <a:xfrm>
            <a:off x="1524000" y="2235200"/>
            <a:ext cx="9144000" cy="2387600"/>
          </a:xfrm>
        </p:spPr>
        <p:txBody>
          <a:bodyPr>
            <a:normAutofit fontScale="90000"/>
          </a:bodyPr>
          <a:lstStyle/>
          <a:p>
            <a:r>
              <a:rPr lang="en-US" dirty="0"/>
              <a:t>Strategic Planning Workshop</a:t>
            </a:r>
            <a:br>
              <a:rPr lang="en-US" dirty="0"/>
            </a:br>
            <a:r>
              <a:rPr lang="en-US" sz="3200" dirty="0"/>
              <a:t>Day 2</a:t>
            </a:r>
          </a:p>
        </p:txBody>
      </p:sp>
    </p:spTree>
    <p:extLst>
      <p:ext uri="{BB962C8B-B14F-4D97-AF65-F5344CB8AC3E}">
        <p14:creationId xmlns:p14="http://schemas.microsoft.com/office/powerpoint/2010/main" val="2406860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AE4AB0F-102B-8548-9C14-A93A2316F7A3}"/>
              </a:ext>
            </a:extLst>
          </p:cNvPr>
          <p:cNvGraphicFramePr>
            <a:graphicFrameLocks noGrp="1"/>
          </p:cNvGraphicFramePr>
          <p:nvPr>
            <p:extLst>
              <p:ext uri="{D42A27DB-BD31-4B8C-83A1-F6EECF244321}">
                <p14:modId xmlns:p14="http://schemas.microsoft.com/office/powerpoint/2010/main" val="2473902646"/>
              </p:ext>
            </p:extLst>
          </p:nvPr>
        </p:nvGraphicFramePr>
        <p:xfrm>
          <a:off x="2106387" y="457200"/>
          <a:ext cx="8458200" cy="6023356"/>
        </p:xfrm>
        <a:graphic>
          <a:graphicData uri="http://schemas.openxmlformats.org/drawingml/2006/table">
            <a:tbl>
              <a:tblPr firstRow="1" firstCol="1" bandRow="1">
                <a:tableStyleId>{5C22544A-7EE6-4342-B048-85BDC9FD1C3A}</a:tableStyleId>
              </a:tblPr>
              <a:tblGrid>
                <a:gridCol w="1268919">
                  <a:extLst>
                    <a:ext uri="{9D8B030D-6E8A-4147-A177-3AD203B41FA5}">
                      <a16:colId xmlns:a16="http://schemas.microsoft.com/office/drawing/2014/main" val="968118795"/>
                    </a:ext>
                  </a:extLst>
                </a:gridCol>
                <a:gridCol w="6064282">
                  <a:extLst>
                    <a:ext uri="{9D8B030D-6E8A-4147-A177-3AD203B41FA5}">
                      <a16:colId xmlns:a16="http://schemas.microsoft.com/office/drawing/2014/main" val="2425530145"/>
                    </a:ext>
                  </a:extLst>
                </a:gridCol>
                <a:gridCol w="229239">
                  <a:extLst>
                    <a:ext uri="{9D8B030D-6E8A-4147-A177-3AD203B41FA5}">
                      <a16:colId xmlns:a16="http://schemas.microsoft.com/office/drawing/2014/main" val="2884673093"/>
                    </a:ext>
                  </a:extLst>
                </a:gridCol>
                <a:gridCol w="895760">
                  <a:extLst>
                    <a:ext uri="{9D8B030D-6E8A-4147-A177-3AD203B41FA5}">
                      <a16:colId xmlns:a16="http://schemas.microsoft.com/office/drawing/2014/main" val="3922055078"/>
                    </a:ext>
                  </a:extLst>
                </a:gridCol>
              </a:tblGrid>
              <a:tr h="352787">
                <a:tc>
                  <a:txBody>
                    <a:bodyPr/>
                    <a:lstStyle/>
                    <a:p>
                      <a:pPr marL="0" marR="0" algn="ctr">
                        <a:lnSpc>
                          <a:spcPct val="107000"/>
                        </a:lnSpc>
                        <a:spcBef>
                          <a:spcPts val="0"/>
                        </a:spcBef>
                        <a:spcAft>
                          <a:spcPts val="0"/>
                        </a:spcAft>
                      </a:pPr>
                      <a:r>
                        <a:rPr lang="en-US" sz="1400" dirty="0">
                          <a:solidFill>
                            <a:schemeClr val="tx1"/>
                          </a:solidFill>
                          <a:effectLst/>
                        </a:rPr>
                        <a:t>Time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a:solidFill>
                            <a:schemeClr val="tx1"/>
                          </a:solidFill>
                          <a:effectLst/>
                        </a:rPr>
                        <a:t>Activity</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gn="ctr">
                        <a:lnSpc>
                          <a:spcPct val="107000"/>
                        </a:lnSpc>
                        <a:spcBef>
                          <a:spcPts val="0"/>
                        </a:spcBef>
                        <a:spcAft>
                          <a:spcPts val="0"/>
                        </a:spcAft>
                      </a:pPr>
                      <a:r>
                        <a:rPr lang="en-US" sz="1400">
                          <a:solidFill>
                            <a:schemeClr val="tx1"/>
                          </a:solidFill>
                          <a:effectLst/>
                        </a:rPr>
                        <a:t>Note</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12889875"/>
                  </a:ext>
                </a:extLst>
              </a:tr>
              <a:tr h="557634">
                <a:tc>
                  <a:txBody>
                    <a:bodyPr/>
                    <a:lstStyle/>
                    <a:p>
                      <a:pPr marL="0" marR="0">
                        <a:lnSpc>
                          <a:spcPct val="107000"/>
                        </a:lnSpc>
                        <a:spcBef>
                          <a:spcPts val="0"/>
                        </a:spcBef>
                        <a:spcAft>
                          <a:spcPts val="0"/>
                        </a:spcAft>
                      </a:pPr>
                      <a:r>
                        <a:rPr lang="en-US" sz="1400">
                          <a:solidFill>
                            <a:schemeClr val="tx1"/>
                          </a:solidFill>
                          <a:effectLst/>
                        </a:rPr>
                        <a:t>0800 – 0830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Sign-in reminder; Review previous day’s work</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tabLst>
                          <a:tab pos="747395" algn="l"/>
                        </a:tabLst>
                      </a:pPr>
                      <a:r>
                        <a:rPr lang="en-US" sz="1400">
                          <a:solidFill>
                            <a:schemeClr val="tx1"/>
                          </a:solidFill>
                          <a:effectLst/>
                        </a:rPr>
                        <a:t>Buchanan</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713031"/>
                  </a:ext>
                </a:extLst>
              </a:tr>
              <a:tr h="843204">
                <a:tc>
                  <a:txBody>
                    <a:bodyPr/>
                    <a:lstStyle/>
                    <a:p>
                      <a:pPr marL="0" marR="0">
                        <a:lnSpc>
                          <a:spcPct val="107000"/>
                        </a:lnSpc>
                        <a:spcBef>
                          <a:spcPts val="0"/>
                        </a:spcBef>
                        <a:spcAft>
                          <a:spcPts val="0"/>
                        </a:spcAft>
                      </a:pPr>
                      <a:r>
                        <a:rPr lang="en-US" sz="1400">
                          <a:solidFill>
                            <a:schemeClr val="tx1"/>
                          </a:solidFill>
                          <a:effectLst/>
                        </a:rPr>
                        <a:t>0830 – 1000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solidFill>
                            <a:schemeClr val="tx1"/>
                          </a:solidFill>
                          <a:effectLst/>
                        </a:rPr>
                        <a:t>Develop objectives &amp; outcome statements (SMART objectives handout)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a:solidFill>
                            <a:schemeClr val="tx1"/>
                          </a:solidFill>
                          <a:effectLst/>
                        </a:rPr>
                        <a:t>Hall / Small Groups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009000973"/>
                  </a:ext>
                </a:extLst>
              </a:tr>
              <a:tr h="557634">
                <a:tc>
                  <a:txBody>
                    <a:bodyPr/>
                    <a:lstStyle/>
                    <a:p>
                      <a:pPr marL="0" marR="0">
                        <a:lnSpc>
                          <a:spcPct val="107000"/>
                        </a:lnSpc>
                        <a:spcBef>
                          <a:spcPts val="0"/>
                        </a:spcBef>
                        <a:spcAft>
                          <a:spcPts val="0"/>
                        </a:spcAft>
                      </a:pPr>
                      <a:r>
                        <a:rPr lang="en-US" sz="1400">
                          <a:solidFill>
                            <a:schemeClr val="tx1"/>
                          </a:solidFill>
                          <a:effectLst/>
                        </a:rPr>
                        <a:t>1000 – 1015</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BREAK</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ct val="107000"/>
                        </a:lnSpc>
                        <a:spcBef>
                          <a:spcPts val="0"/>
                        </a:spcBef>
                        <a:spcAft>
                          <a:spcPts val="0"/>
                        </a:spcAft>
                      </a:pPr>
                      <a:r>
                        <a:rPr lang="en-US" sz="1400">
                          <a:solidFill>
                            <a:schemeClr val="tx1"/>
                          </a:solidFill>
                          <a:effectLst/>
                        </a:rPr>
                        <a:t> </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751163262"/>
                  </a:ext>
                </a:extLst>
              </a:tr>
              <a:tr h="843204">
                <a:tc>
                  <a:txBody>
                    <a:bodyPr/>
                    <a:lstStyle/>
                    <a:p>
                      <a:pPr marL="0" marR="0">
                        <a:lnSpc>
                          <a:spcPct val="107000"/>
                        </a:lnSpc>
                        <a:spcBef>
                          <a:spcPts val="0"/>
                        </a:spcBef>
                        <a:spcAft>
                          <a:spcPts val="0"/>
                        </a:spcAft>
                      </a:pPr>
                      <a:r>
                        <a:rPr lang="en-US" sz="1400">
                          <a:solidFill>
                            <a:schemeClr val="tx1"/>
                          </a:solidFill>
                          <a:effectLst/>
                        </a:rPr>
                        <a:t>1015 – 1200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Continue to develop objectives &amp; outcome statements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a:solidFill>
                            <a:schemeClr val="tx1"/>
                          </a:solidFill>
                          <a:effectLst/>
                        </a:rPr>
                        <a:t>Hall / Small Groups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961252737"/>
                  </a:ext>
                </a:extLst>
              </a:tr>
              <a:tr h="557634">
                <a:tc>
                  <a:txBody>
                    <a:bodyPr/>
                    <a:lstStyle/>
                    <a:p>
                      <a:pPr marL="0" marR="0">
                        <a:lnSpc>
                          <a:spcPct val="107000"/>
                        </a:lnSpc>
                        <a:spcBef>
                          <a:spcPts val="0"/>
                        </a:spcBef>
                        <a:spcAft>
                          <a:spcPts val="0"/>
                        </a:spcAft>
                      </a:pPr>
                      <a:r>
                        <a:rPr lang="en-US" sz="1400">
                          <a:solidFill>
                            <a:schemeClr val="tx1"/>
                          </a:solidFill>
                          <a:effectLst/>
                        </a:rPr>
                        <a:t>1200 – 1230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Lunch (brought in)</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ct val="107000"/>
                        </a:lnSpc>
                        <a:spcBef>
                          <a:spcPts val="0"/>
                        </a:spcBef>
                        <a:spcAft>
                          <a:spcPts val="0"/>
                        </a:spcAft>
                      </a:pPr>
                      <a:r>
                        <a:rPr lang="en-US" sz="1400">
                          <a:solidFill>
                            <a:schemeClr val="tx1"/>
                          </a:solidFill>
                          <a:effectLst/>
                        </a:rPr>
                        <a:t> </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284230452"/>
                  </a:ext>
                </a:extLst>
              </a:tr>
              <a:tr h="843204">
                <a:tc>
                  <a:txBody>
                    <a:bodyPr/>
                    <a:lstStyle/>
                    <a:p>
                      <a:pPr marL="0" marR="0">
                        <a:lnSpc>
                          <a:spcPct val="107000"/>
                        </a:lnSpc>
                        <a:spcBef>
                          <a:spcPts val="0"/>
                        </a:spcBef>
                        <a:spcAft>
                          <a:spcPts val="0"/>
                        </a:spcAft>
                      </a:pPr>
                      <a:r>
                        <a:rPr lang="en-US" sz="1400">
                          <a:solidFill>
                            <a:schemeClr val="tx1"/>
                          </a:solidFill>
                          <a:effectLst/>
                        </a:rPr>
                        <a:t>1230 – 1330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Finish developing objectives &amp; outcome statements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a:solidFill>
                            <a:schemeClr val="tx1"/>
                          </a:solidFill>
                          <a:effectLst/>
                        </a:rPr>
                        <a:t>Hall / Small Groups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76146936"/>
                  </a:ext>
                </a:extLst>
              </a:tr>
              <a:tr h="557634">
                <a:tc>
                  <a:txBody>
                    <a:bodyPr/>
                    <a:lstStyle/>
                    <a:p>
                      <a:pPr marL="0" marR="0">
                        <a:lnSpc>
                          <a:spcPct val="107000"/>
                        </a:lnSpc>
                        <a:spcBef>
                          <a:spcPts val="0"/>
                        </a:spcBef>
                        <a:spcAft>
                          <a:spcPts val="0"/>
                        </a:spcAft>
                      </a:pPr>
                      <a:r>
                        <a:rPr lang="en-US" sz="1400">
                          <a:solidFill>
                            <a:schemeClr val="tx1"/>
                          </a:solidFill>
                          <a:effectLst/>
                        </a:rPr>
                        <a:t>1330 – 1430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Establish critical tasks and timelines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a:solidFill>
                            <a:schemeClr val="tx1"/>
                          </a:solidFill>
                          <a:effectLst/>
                        </a:rPr>
                        <a:t>Buchanan &amp; all</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817541940"/>
                  </a:ext>
                </a:extLst>
              </a:tr>
              <a:tr h="557634">
                <a:tc>
                  <a:txBody>
                    <a:bodyPr/>
                    <a:lstStyle/>
                    <a:p>
                      <a:pPr marL="0" marR="0">
                        <a:lnSpc>
                          <a:spcPct val="107000"/>
                        </a:lnSpc>
                        <a:spcBef>
                          <a:spcPts val="0"/>
                        </a:spcBef>
                        <a:spcAft>
                          <a:spcPts val="0"/>
                        </a:spcAft>
                      </a:pPr>
                      <a:r>
                        <a:rPr lang="en-US" sz="1400">
                          <a:solidFill>
                            <a:schemeClr val="tx1"/>
                          </a:solidFill>
                          <a:effectLst/>
                        </a:rPr>
                        <a:t>1430 – 1500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Assignment of Coordinators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a:solidFill>
                            <a:schemeClr val="tx1"/>
                          </a:solidFill>
                          <a:effectLst/>
                        </a:rPr>
                        <a:t>Buchanan &amp; all</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864123605"/>
                  </a:ext>
                </a:extLst>
              </a:tr>
              <a:tr h="352787">
                <a:tc>
                  <a:txBody>
                    <a:bodyPr/>
                    <a:lstStyle/>
                    <a:p>
                      <a:pPr marL="0" marR="0">
                        <a:lnSpc>
                          <a:spcPct val="107000"/>
                        </a:lnSpc>
                        <a:spcBef>
                          <a:spcPts val="0"/>
                        </a:spcBef>
                        <a:spcAft>
                          <a:spcPts val="0"/>
                        </a:spcAft>
                      </a:pPr>
                      <a:r>
                        <a:rPr lang="en-US" sz="1400">
                          <a:solidFill>
                            <a:schemeClr val="tx1"/>
                          </a:solidFill>
                          <a:effectLst/>
                        </a:rPr>
                        <a:t>1500 -- ??</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tx1"/>
                          </a:solidFill>
                          <a:effectLst/>
                        </a:rPr>
                        <a:t>Flex time to finish</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tabLst>
                          <a:tab pos="747395" algn="l"/>
                        </a:tabLst>
                      </a:pPr>
                      <a:r>
                        <a:rPr lang="en-US" sz="1400" dirty="0">
                          <a:solidFill>
                            <a:schemeClr val="tx1"/>
                          </a:solidFill>
                          <a:effectLst/>
                        </a:rPr>
                        <a:t>TRITON</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784437413"/>
                  </a:ext>
                </a:extLst>
              </a:tr>
            </a:tbl>
          </a:graphicData>
        </a:graphic>
      </p:graphicFrame>
    </p:spTree>
    <p:extLst>
      <p:ext uri="{BB962C8B-B14F-4D97-AF65-F5344CB8AC3E}">
        <p14:creationId xmlns:p14="http://schemas.microsoft.com/office/powerpoint/2010/main" val="4030859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4CAFE58-FEBD-F540-8BC4-830FB4660324}"/>
              </a:ext>
            </a:extLst>
          </p:cNvPr>
          <p:cNvGraphicFramePr>
            <a:graphicFrameLocks noGrp="1"/>
          </p:cNvGraphicFramePr>
          <p:nvPr>
            <p:ph idx="4294967295"/>
          </p:nvPr>
        </p:nvGraphicFramePr>
        <p:xfrm>
          <a:off x="718458" y="457200"/>
          <a:ext cx="11217729" cy="6062112"/>
        </p:xfrm>
        <a:graphic>
          <a:graphicData uri="http://schemas.openxmlformats.org/drawingml/2006/table">
            <a:tbl>
              <a:tblPr>
                <a:tableStyleId>{5C22544A-7EE6-4342-B048-85BDC9FD1C3A}</a:tableStyleId>
              </a:tblPr>
              <a:tblGrid>
                <a:gridCol w="5131611">
                  <a:extLst>
                    <a:ext uri="{9D8B030D-6E8A-4147-A177-3AD203B41FA5}">
                      <a16:colId xmlns:a16="http://schemas.microsoft.com/office/drawing/2014/main" val="535789288"/>
                    </a:ext>
                  </a:extLst>
                </a:gridCol>
                <a:gridCol w="4845145">
                  <a:extLst>
                    <a:ext uri="{9D8B030D-6E8A-4147-A177-3AD203B41FA5}">
                      <a16:colId xmlns:a16="http://schemas.microsoft.com/office/drawing/2014/main" val="297896366"/>
                    </a:ext>
                  </a:extLst>
                </a:gridCol>
                <a:gridCol w="1240973">
                  <a:extLst>
                    <a:ext uri="{9D8B030D-6E8A-4147-A177-3AD203B41FA5}">
                      <a16:colId xmlns:a16="http://schemas.microsoft.com/office/drawing/2014/main" val="3040191721"/>
                    </a:ext>
                  </a:extLst>
                </a:gridCol>
              </a:tblGrid>
              <a:tr h="616512">
                <a:tc gridSpan="3">
                  <a:txBody>
                    <a:bodyPr/>
                    <a:lstStyle/>
                    <a:p>
                      <a:pPr marL="0" marR="0" algn="ctr">
                        <a:lnSpc>
                          <a:spcPct val="115000"/>
                        </a:lnSpc>
                        <a:spcBef>
                          <a:spcPts val="0"/>
                        </a:spcBef>
                        <a:spcAft>
                          <a:spcPts val="300"/>
                        </a:spcAft>
                      </a:pPr>
                      <a:r>
                        <a:rPr lang="en-US" sz="1800" dirty="0">
                          <a:effectLst/>
                        </a:rPr>
                        <a:t>Initiative X – [Name]</a:t>
                      </a:r>
                    </a:p>
                    <a:p>
                      <a:pPr marL="0" marR="0" algn="just">
                        <a:lnSpc>
                          <a:spcPct val="115000"/>
                        </a:lnSpc>
                        <a:spcBef>
                          <a:spcPts val="0"/>
                        </a:spcBef>
                        <a:spcAft>
                          <a:spcPts val="0"/>
                        </a:spcAft>
                      </a:pPr>
                      <a:r>
                        <a:rPr lang="en-US" sz="1800" dirty="0">
                          <a:effectLst/>
                        </a:rPr>
                        <a:t>Description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2825740"/>
                  </a:ext>
                </a:extLst>
              </a:tr>
              <a:tr h="278948">
                <a:tc gridSpan="3">
                  <a:txBody>
                    <a:bodyPr/>
                    <a:lstStyle/>
                    <a:p>
                      <a:pPr marL="0" marR="0" algn="l">
                        <a:lnSpc>
                          <a:spcPct val="115000"/>
                        </a:lnSpc>
                        <a:spcBef>
                          <a:spcPts val="0"/>
                        </a:spcBef>
                        <a:spcAft>
                          <a:spcPts val="300"/>
                        </a:spcAft>
                      </a:pPr>
                      <a:r>
                        <a:rPr lang="en-US" sz="1800" dirty="0">
                          <a:effectLst/>
                        </a:rPr>
                        <a:t>Initiative Managers: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6733967"/>
                  </a:ext>
                </a:extLst>
              </a:tr>
              <a:tr h="278948">
                <a:tc>
                  <a:txBody>
                    <a:bodyPr/>
                    <a:lstStyle/>
                    <a:p>
                      <a:pPr marL="0" marR="0" algn="l">
                        <a:lnSpc>
                          <a:spcPct val="115000"/>
                        </a:lnSpc>
                        <a:spcBef>
                          <a:spcPts val="0"/>
                        </a:spcBef>
                        <a:spcAft>
                          <a:spcPts val="0"/>
                        </a:spcAft>
                      </a:pPr>
                      <a:r>
                        <a:rPr lang="en-US" sz="1800">
                          <a:effectLst/>
                        </a:rPr>
                        <a:t>Goal: 1A</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0" marR="0" algn="l">
                        <a:lnSpc>
                          <a:spcPct val="115000"/>
                        </a:lnSpc>
                        <a:spcBef>
                          <a:spcPts val="0"/>
                        </a:spcBef>
                        <a:spcAft>
                          <a:spcPts val="0"/>
                        </a:spcAft>
                      </a:pPr>
                      <a:r>
                        <a:rPr lang="en-US" sz="1800">
                          <a:effectLst/>
                        </a:rPr>
                        <a:t>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896482629"/>
                  </a:ext>
                </a:extLst>
              </a:tr>
              <a:tr h="278948">
                <a:tc rowSpan="9">
                  <a:txBody>
                    <a:bodyPr/>
                    <a:lstStyle/>
                    <a:p>
                      <a:pPr marL="71755" marR="71755" algn="ctr">
                        <a:lnSpc>
                          <a:spcPct val="115000"/>
                        </a:lnSpc>
                        <a:spcBef>
                          <a:spcPts val="0"/>
                        </a:spcBef>
                        <a:spcAft>
                          <a:spcPts val="0"/>
                        </a:spcAft>
                      </a:pPr>
                      <a:r>
                        <a:rPr lang="en-US" sz="1800" dirty="0">
                          <a:effectLst/>
                        </a:rPr>
                        <a:t>Objectives</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17230702"/>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287194770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706618159"/>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45811937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2180136754"/>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dirty="0">
                          <a:effectLst/>
                        </a:rPr>
                        <a:t>Responsible: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726752614"/>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29873567"/>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626953886"/>
                  </a:ext>
                </a:extLst>
              </a:tr>
              <a:tr h="278948">
                <a:tc vMerge="1">
                  <a:txBody>
                    <a:bodyPr/>
                    <a:lstStyle/>
                    <a:p>
                      <a:endParaRPr lang="en-US"/>
                    </a:p>
                  </a:txBody>
                  <a:tcPr/>
                </a:tc>
                <a:tc gridSpan="2">
                  <a:txBody>
                    <a:bodyPr/>
                    <a:lstStyle/>
                    <a:p>
                      <a:pPr marL="0" marR="0" algn="l">
                        <a:lnSpc>
                          <a:spcPct val="115000"/>
                        </a:lnSpc>
                        <a:spcBef>
                          <a:spcPts val="0"/>
                        </a:spcBef>
                        <a:spcAft>
                          <a:spcPts val="0"/>
                        </a:spcAft>
                      </a:pPr>
                      <a:r>
                        <a:rPr lang="en-US" sz="1800" dirty="0">
                          <a:effectLst/>
                        </a:rPr>
                        <a:t>Outcome: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3858502726"/>
                  </a:ext>
                </a:extLst>
              </a:tr>
            </a:tbl>
          </a:graphicData>
        </a:graphic>
      </p:graphicFrame>
    </p:spTree>
    <p:extLst>
      <p:ext uri="{BB962C8B-B14F-4D97-AF65-F5344CB8AC3E}">
        <p14:creationId xmlns:p14="http://schemas.microsoft.com/office/powerpoint/2010/main" val="887601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4CAFE58-FEBD-F540-8BC4-830FB4660324}"/>
              </a:ext>
            </a:extLst>
          </p:cNvPr>
          <p:cNvGraphicFramePr>
            <a:graphicFrameLocks noGrp="1"/>
          </p:cNvGraphicFramePr>
          <p:nvPr>
            <p:ph idx="4294967295"/>
          </p:nvPr>
        </p:nvGraphicFramePr>
        <p:xfrm>
          <a:off x="718458" y="457200"/>
          <a:ext cx="11217729" cy="6062112"/>
        </p:xfrm>
        <a:graphic>
          <a:graphicData uri="http://schemas.openxmlformats.org/drawingml/2006/table">
            <a:tbl>
              <a:tblPr>
                <a:tableStyleId>{5C22544A-7EE6-4342-B048-85BDC9FD1C3A}</a:tableStyleId>
              </a:tblPr>
              <a:tblGrid>
                <a:gridCol w="5131611">
                  <a:extLst>
                    <a:ext uri="{9D8B030D-6E8A-4147-A177-3AD203B41FA5}">
                      <a16:colId xmlns:a16="http://schemas.microsoft.com/office/drawing/2014/main" val="535789288"/>
                    </a:ext>
                  </a:extLst>
                </a:gridCol>
                <a:gridCol w="4845145">
                  <a:extLst>
                    <a:ext uri="{9D8B030D-6E8A-4147-A177-3AD203B41FA5}">
                      <a16:colId xmlns:a16="http://schemas.microsoft.com/office/drawing/2014/main" val="297896366"/>
                    </a:ext>
                  </a:extLst>
                </a:gridCol>
                <a:gridCol w="1240973">
                  <a:extLst>
                    <a:ext uri="{9D8B030D-6E8A-4147-A177-3AD203B41FA5}">
                      <a16:colId xmlns:a16="http://schemas.microsoft.com/office/drawing/2014/main" val="3040191721"/>
                    </a:ext>
                  </a:extLst>
                </a:gridCol>
              </a:tblGrid>
              <a:tr h="616512">
                <a:tc gridSpan="3">
                  <a:txBody>
                    <a:bodyPr/>
                    <a:lstStyle/>
                    <a:p>
                      <a:pPr marL="0" marR="0" algn="ctr">
                        <a:lnSpc>
                          <a:spcPct val="115000"/>
                        </a:lnSpc>
                        <a:spcBef>
                          <a:spcPts val="0"/>
                        </a:spcBef>
                        <a:spcAft>
                          <a:spcPts val="300"/>
                        </a:spcAft>
                      </a:pPr>
                      <a:r>
                        <a:rPr lang="en-US" sz="1800" dirty="0">
                          <a:effectLst/>
                        </a:rPr>
                        <a:t>Initiative X – [Name]</a:t>
                      </a:r>
                    </a:p>
                    <a:p>
                      <a:pPr marL="0" marR="0" algn="just">
                        <a:lnSpc>
                          <a:spcPct val="115000"/>
                        </a:lnSpc>
                        <a:spcBef>
                          <a:spcPts val="0"/>
                        </a:spcBef>
                        <a:spcAft>
                          <a:spcPts val="0"/>
                        </a:spcAft>
                      </a:pPr>
                      <a:r>
                        <a:rPr lang="en-US" sz="1800" dirty="0">
                          <a:effectLst/>
                        </a:rPr>
                        <a:t>Description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2825740"/>
                  </a:ext>
                </a:extLst>
              </a:tr>
              <a:tr h="278948">
                <a:tc gridSpan="3">
                  <a:txBody>
                    <a:bodyPr/>
                    <a:lstStyle/>
                    <a:p>
                      <a:pPr marL="0" marR="0" algn="l">
                        <a:lnSpc>
                          <a:spcPct val="115000"/>
                        </a:lnSpc>
                        <a:spcBef>
                          <a:spcPts val="0"/>
                        </a:spcBef>
                        <a:spcAft>
                          <a:spcPts val="300"/>
                        </a:spcAft>
                      </a:pPr>
                      <a:r>
                        <a:rPr lang="en-US" sz="1800" dirty="0">
                          <a:effectLst/>
                        </a:rPr>
                        <a:t>Initiative Managers: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6733967"/>
                  </a:ext>
                </a:extLst>
              </a:tr>
              <a:tr h="278948">
                <a:tc>
                  <a:txBody>
                    <a:bodyPr/>
                    <a:lstStyle/>
                    <a:p>
                      <a:pPr marL="0" marR="0" algn="l">
                        <a:lnSpc>
                          <a:spcPct val="115000"/>
                        </a:lnSpc>
                        <a:spcBef>
                          <a:spcPts val="0"/>
                        </a:spcBef>
                        <a:spcAft>
                          <a:spcPts val="0"/>
                        </a:spcAft>
                      </a:pPr>
                      <a:r>
                        <a:rPr lang="en-US" sz="1800">
                          <a:effectLst/>
                        </a:rPr>
                        <a:t>Goal: 1A</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0" marR="0" algn="l">
                        <a:lnSpc>
                          <a:spcPct val="115000"/>
                        </a:lnSpc>
                        <a:spcBef>
                          <a:spcPts val="0"/>
                        </a:spcBef>
                        <a:spcAft>
                          <a:spcPts val="0"/>
                        </a:spcAft>
                      </a:pPr>
                      <a:r>
                        <a:rPr lang="en-US" sz="1800">
                          <a:effectLst/>
                        </a:rPr>
                        <a:t>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896482629"/>
                  </a:ext>
                </a:extLst>
              </a:tr>
              <a:tr h="278948">
                <a:tc rowSpan="9">
                  <a:txBody>
                    <a:bodyPr/>
                    <a:lstStyle/>
                    <a:p>
                      <a:pPr marL="71755" marR="71755" algn="ctr">
                        <a:lnSpc>
                          <a:spcPct val="115000"/>
                        </a:lnSpc>
                        <a:spcBef>
                          <a:spcPts val="0"/>
                        </a:spcBef>
                        <a:spcAft>
                          <a:spcPts val="0"/>
                        </a:spcAft>
                      </a:pPr>
                      <a:r>
                        <a:rPr lang="en-US" sz="1800" dirty="0">
                          <a:effectLst/>
                        </a:rPr>
                        <a:t>Objectives</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17230702"/>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287194770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706618159"/>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45811937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2180136754"/>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dirty="0">
                          <a:effectLst/>
                        </a:rPr>
                        <a:t>Responsible: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726752614"/>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29873567"/>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626953886"/>
                  </a:ext>
                </a:extLst>
              </a:tr>
              <a:tr h="278948">
                <a:tc vMerge="1">
                  <a:txBody>
                    <a:bodyPr/>
                    <a:lstStyle/>
                    <a:p>
                      <a:endParaRPr lang="en-US"/>
                    </a:p>
                  </a:txBody>
                  <a:tcPr/>
                </a:tc>
                <a:tc gridSpan="2">
                  <a:txBody>
                    <a:bodyPr/>
                    <a:lstStyle/>
                    <a:p>
                      <a:pPr marL="0" marR="0" algn="l">
                        <a:lnSpc>
                          <a:spcPct val="115000"/>
                        </a:lnSpc>
                        <a:spcBef>
                          <a:spcPts val="0"/>
                        </a:spcBef>
                        <a:spcAft>
                          <a:spcPts val="0"/>
                        </a:spcAft>
                      </a:pPr>
                      <a:r>
                        <a:rPr lang="en-US" sz="1800" dirty="0">
                          <a:effectLst/>
                        </a:rPr>
                        <a:t>Outcome: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3858502726"/>
                  </a:ext>
                </a:extLst>
              </a:tr>
            </a:tbl>
          </a:graphicData>
        </a:graphic>
      </p:graphicFrame>
    </p:spTree>
    <p:extLst>
      <p:ext uri="{BB962C8B-B14F-4D97-AF65-F5344CB8AC3E}">
        <p14:creationId xmlns:p14="http://schemas.microsoft.com/office/powerpoint/2010/main" val="2332658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4CAFE58-FEBD-F540-8BC4-830FB4660324}"/>
              </a:ext>
            </a:extLst>
          </p:cNvPr>
          <p:cNvGraphicFramePr>
            <a:graphicFrameLocks noGrp="1"/>
          </p:cNvGraphicFramePr>
          <p:nvPr>
            <p:ph idx="4294967295"/>
          </p:nvPr>
        </p:nvGraphicFramePr>
        <p:xfrm>
          <a:off x="718458" y="457200"/>
          <a:ext cx="11217729" cy="6062112"/>
        </p:xfrm>
        <a:graphic>
          <a:graphicData uri="http://schemas.openxmlformats.org/drawingml/2006/table">
            <a:tbl>
              <a:tblPr>
                <a:tableStyleId>{5C22544A-7EE6-4342-B048-85BDC9FD1C3A}</a:tableStyleId>
              </a:tblPr>
              <a:tblGrid>
                <a:gridCol w="5131611">
                  <a:extLst>
                    <a:ext uri="{9D8B030D-6E8A-4147-A177-3AD203B41FA5}">
                      <a16:colId xmlns:a16="http://schemas.microsoft.com/office/drawing/2014/main" val="535789288"/>
                    </a:ext>
                  </a:extLst>
                </a:gridCol>
                <a:gridCol w="4845145">
                  <a:extLst>
                    <a:ext uri="{9D8B030D-6E8A-4147-A177-3AD203B41FA5}">
                      <a16:colId xmlns:a16="http://schemas.microsoft.com/office/drawing/2014/main" val="297896366"/>
                    </a:ext>
                  </a:extLst>
                </a:gridCol>
                <a:gridCol w="1240973">
                  <a:extLst>
                    <a:ext uri="{9D8B030D-6E8A-4147-A177-3AD203B41FA5}">
                      <a16:colId xmlns:a16="http://schemas.microsoft.com/office/drawing/2014/main" val="3040191721"/>
                    </a:ext>
                  </a:extLst>
                </a:gridCol>
              </a:tblGrid>
              <a:tr h="616512">
                <a:tc gridSpan="3">
                  <a:txBody>
                    <a:bodyPr/>
                    <a:lstStyle/>
                    <a:p>
                      <a:pPr marL="0" marR="0" algn="ctr">
                        <a:lnSpc>
                          <a:spcPct val="115000"/>
                        </a:lnSpc>
                        <a:spcBef>
                          <a:spcPts val="0"/>
                        </a:spcBef>
                        <a:spcAft>
                          <a:spcPts val="300"/>
                        </a:spcAft>
                      </a:pPr>
                      <a:r>
                        <a:rPr lang="en-US" sz="1800" dirty="0">
                          <a:effectLst/>
                        </a:rPr>
                        <a:t>Initiative X – [Name]</a:t>
                      </a:r>
                    </a:p>
                    <a:p>
                      <a:pPr marL="0" marR="0" algn="just">
                        <a:lnSpc>
                          <a:spcPct val="115000"/>
                        </a:lnSpc>
                        <a:spcBef>
                          <a:spcPts val="0"/>
                        </a:spcBef>
                        <a:spcAft>
                          <a:spcPts val="0"/>
                        </a:spcAft>
                      </a:pPr>
                      <a:r>
                        <a:rPr lang="en-US" sz="1800" dirty="0">
                          <a:effectLst/>
                        </a:rPr>
                        <a:t>Description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2825740"/>
                  </a:ext>
                </a:extLst>
              </a:tr>
              <a:tr h="278948">
                <a:tc gridSpan="3">
                  <a:txBody>
                    <a:bodyPr/>
                    <a:lstStyle/>
                    <a:p>
                      <a:pPr marL="0" marR="0" algn="l">
                        <a:lnSpc>
                          <a:spcPct val="115000"/>
                        </a:lnSpc>
                        <a:spcBef>
                          <a:spcPts val="0"/>
                        </a:spcBef>
                        <a:spcAft>
                          <a:spcPts val="300"/>
                        </a:spcAft>
                      </a:pPr>
                      <a:r>
                        <a:rPr lang="en-US" sz="1800" dirty="0">
                          <a:effectLst/>
                        </a:rPr>
                        <a:t>Initiative Managers: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6733967"/>
                  </a:ext>
                </a:extLst>
              </a:tr>
              <a:tr h="278948">
                <a:tc>
                  <a:txBody>
                    <a:bodyPr/>
                    <a:lstStyle/>
                    <a:p>
                      <a:pPr marL="0" marR="0" algn="l">
                        <a:lnSpc>
                          <a:spcPct val="115000"/>
                        </a:lnSpc>
                        <a:spcBef>
                          <a:spcPts val="0"/>
                        </a:spcBef>
                        <a:spcAft>
                          <a:spcPts val="0"/>
                        </a:spcAft>
                      </a:pPr>
                      <a:r>
                        <a:rPr lang="en-US" sz="1800">
                          <a:effectLst/>
                        </a:rPr>
                        <a:t>Goal: 1A</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0" marR="0" algn="l">
                        <a:lnSpc>
                          <a:spcPct val="115000"/>
                        </a:lnSpc>
                        <a:spcBef>
                          <a:spcPts val="0"/>
                        </a:spcBef>
                        <a:spcAft>
                          <a:spcPts val="0"/>
                        </a:spcAft>
                      </a:pPr>
                      <a:r>
                        <a:rPr lang="en-US" sz="1800">
                          <a:effectLst/>
                        </a:rPr>
                        <a:t>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896482629"/>
                  </a:ext>
                </a:extLst>
              </a:tr>
              <a:tr h="278948">
                <a:tc rowSpan="9">
                  <a:txBody>
                    <a:bodyPr/>
                    <a:lstStyle/>
                    <a:p>
                      <a:pPr marL="71755" marR="71755" algn="ctr">
                        <a:lnSpc>
                          <a:spcPct val="115000"/>
                        </a:lnSpc>
                        <a:spcBef>
                          <a:spcPts val="0"/>
                        </a:spcBef>
                        <a:spcAft>
                          <a:spcPts val="0"/>
                        </a:spcAft>
                      </a:pPr>
                      <a:r>
                        <a:rPr lang="en-US" sz="1800" dirty="0">
                          <a:effectLst/>
                        </a:rPr>
                        <a:t>Objectives</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17230702"/>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287194770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706618159"/>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45811937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2180136754"/>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dirty="0">
                          <a:effectLst/>
                        </a:rPr>
                        <a:t>Responsible: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726752614"/>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29873567"/>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626953886"/>
                  </a:ext>
                </a:extLst>
              </a:tr>
              <a:tr h="278948">
                <a:tc vMerge="1">
                  <a:txBody>
                    <a:bodyPr/>
                    <a:lstStyle/>
                    <a:p>
                      <a:endParaRPr lang="en-US"/>
                    </a:p>
                  </a:txBody>
                  <a:tcPr/>
                </a:tc>
                <a:tc gridSpan="2">
                  <a:txBody>
                    <a:bodyPr/>
                    <a:lstStyle/>
                    <a:p>
                      <a:pPr marL="0" marR="0" algn="l">
                        <a:lnSpc>
                          <a:spcPct val="115000"/>
                        </a:lnSpc>
                        <a:spcBef>
                          <a:spcPts val="0"/>
                        </a:spcBef>
                        <a:spcAft>
                          <a:spcPts val="0"/>
                        </a:spcAft>
                      </a:pPr>
                      <a:r>
                        <a:rPr lang="en-US" sz="1800" dirty="0">
                          <a:effectLst/>
                        </a:rPr>
                        <a:t>Outcome: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3858502726"/>
                  </a:ext>
                </a:extLst>
              </a:tr>
            </a:tbl>
          </a:graphicData>
        </a:graphic>
      </p:graphicFrame>
    </p:spTree>
    <p:extLst>
      <p:ext uri="{BB962C8B-B14F-4D97-AF65-F5344CB8AC3E}">
        <p14:creationId xmlns:p14="http://schemas.microsoft.com/office/powerpoint/2010/main" val="1873416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4CAFE58-FEBD-F540-8BC4-830FB4660324}"/>
              </a:ext>
            </a:extLst>
          </p:cNvPr>
          <p:cNvGraphicFramePr>
            <a:graphicFrameLocks noGrp="1"/>
          </p:cNvGraphicFramePr>
          <p:nvPr>
            <p:ph idx="4294967295"/>
          </p:nvPr>
        </p:nvGraphicFramePr>
        <p:xfrm>
          <a:off x="718458" y="457200"/>
          <a:ext cx="11217729" cy="6062112"/>
        </p:xfrm>
        <a:graphic>
          <a:graphicData uri="http://schemas.openxmlformats.org/drawingml/2006/table">
            <a:tbl>
              <a:tblPr>
                <a:tableStyleId>{5C22544A-7EE6-4342-B048-85BDC9FD1C3A}</a:tableStyleId>
              </a:tblPr>
              <a:tblGrid>
                <a:gridCol w="5131611">
                  <a:extLst>
                    <a:ext uri="{9D8B030D-6E8A-4147-A177-3AD203B41FA5}">
                      <a16:colId xmlns:a16="http://schemas.microsoft.com/office/drawing/2014/main" val="535789288"/>
                    </a:ext>
                  </a:extLst>
                </a:gridCol>
                <a:gridCol w="4845145">
                  <a:extLst>
                    <a:ext uri="{9D8B030D-6E8A-4147-A177-3AD203B41FA5}">
                      <a16:colId xmlns:a16="http://schemas.microsoft.com/office/drawing/2014/main" val="297896366"/>
                    </a:ext>
                  </a:extLst>
                </a:gridCol>
                <a:gridCol w="1240973">
                  <a:extLst>
                    <a:ext uri="{9D8B030D-6E8A-4147-A177-3AD203B41FA5}">
                      <a16:colId xmlns:a16="http://schemas.microsoft.com/office/drawing/2014/main" val="3040191721"/>
                    </a:ext>
                  </a:extLst>
                </a:gridCol>
              </a:tblGrid>
              <a:tr h="616512">
                <a:tc gridSpan="3">
                  <a:txBody>
                    <a:bodyPr/>
                    <a:lstStyle/>
                    <a:p>
                      <a:pPr marL="0" marR="0" algn="ctr">
                        <a:lnSpc>
                          <a:spcPct val="115000"/>
                        </a:lnSpc>
                        <a:spcBef>
                          <a:spcPts val="0"/>
                        </a:spcBef>
                        <a:spcAft>
                          <a:spcPts val="300"/>
                        </a:spcAft>
                      </a:pPr>
                      <a:r>
                        <a:rPr lang="en-US" sz="1800" dirty="0">
                          <a:effectLst/>
                        </a:rPr>
                        <a:t>Initiative X – [Name]</a:t>
                      </a:r>
                    </a:p>
                    <a:p>
                      <a:pPr marL="0" marR="0" algn="just">
                        <a:lnSpc>
                          <a:spcPct val="115000"/>
                        </a:lnSpc>
                        <a:spcBef>
                          <a:spcPts val="0"/>
                        </a:spcBef>
                        <a:spcAft>
                          <a:spcPts val="0"/>
                        </a:spcAft>
                      </a:pPr>
                      <a:r>
                        <a:rPr lang="en-US" sz="1800" dirty="0">
                          <a:effectLst/>
                        </a:rPr>
                        <a:t>Description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2825740"/>
                  </a:ext>
                </a:extLst>
              </a:tr>
              <a:tr h="278948">
                <a:tc gridSpan="3">
                  <a:txBody>
                    <a:bodyPr/>
                    <a:lstStyle/>
                    <a:p>
                      <a:pPr marL="0" marR="0" algn="l">
                        <a:lnSpc>
                          <a:spcPct val="115000"/>
                        </a:lnSpc>
                        <a:spcBef>
                          <a:spcPts val="0"/>
                        </a:spcBef>
                        <a:spcAft>
                          <a:spcPts val="300"/>
                        </a:spcAft>
                      </a:pPr>
                      <a:r>
                        <a:rPr lang="en-US" sz="1800" dirty="0">
                          <a:effectLst/>
                        </a:rPr>
                        <a:t>Initiative Managers: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6733967"/>
                  </a:ext>
                </a:extLst>
              </a:tr>
              <a:tr h="278948">
                <a:tc>
                  <a:txBody>
                    <a:bodyPr/>
                    <a:lstStyle/>
                    <a:p>
                      <a:pPr marL="0" marR="0" algn="l">
                        <a:lnSpc>
                          <a:spcPct val="115000"/>
                        </a:lnSpc>
                        <a:spcBef>
                          <a:spcPts val="0"/>
                        </a:spcBef>
                        <a:spcAft>
                          <a:spcPts val="0"/>
                        </a:spcAft>
                      </a:pPr>
                      <a:r>
                        <a:rPr lang="en-US" sz="1800">
                          <a:effectLst/>
                        </a:rPr>
                        <a:t>Goal: 1A</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0" marR="0" algn="l">
                        <a:lnSpc>
                          <a:spcPct val="115000"/>
                        </a:lnSpc>
                        <a:spcBef>
                          <a:spcPts val="0"/>
                        </a:spcBef>
                        <a:spcAft>
                          <a:spcPts val="0"/>
                        </a:spcAft>
                      </a:pPr>
                      <a:r>
                        <a:rPr lang="en-US" sz="1800">
                          <a:effectLst/>
                        </a:rPr>
                        <a:t>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896482629"/>
                  </a:ext>
                </a:extLst>
              </a:tr>
              <a:tr h="278948">
                <a:tc rowSpan="9">
                  <a:txBody>
                    <a:bodyPr/>
                    <a:lstStyle/>
                    <a:p>
                      <a:pPr marL="71755" marR="71755" algn="ctr">
                        <a:lnSpc>
                          <a:spcPct val="115000"/>
                        </a:lnSpc>
                        <a:spcBef>
                          <a:spcPts val="0"/>
                        </a:spcBef>
                        <a:spcAft>
                          <a:spcPts val="0"/>
                        </a:spcAft>
                      </a:pPr>
                      <a:r>
                        <a:rPr lang="en-US" sz="1800" dirty="0">
                          <a:effectLst/>
                        </a:rPr>
                        <a:t>Objectives</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17230702"/>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287194770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706618159"/>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45811937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2180136754"/>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dirty="0">
                          <a:effectLst/>
                        </a:rPr>
                        <a:t>Responsible: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726752614"/>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29873567"/>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626953886"/>
                  </a:ext>
                </a:extLst>
              </a:tr>
              <a:tr h="278948">
                <a:tc vMerge="1">
                  <a:txBody>
                    <a:bodyPr/>
                    <a:lstStyle/>
                    <a:p>
                      <a:endParaRPr lang="en-US"/>
                    </a:p>
                  </a:txBody>
                  <a:tcPr/>
                </a:tc>
                <a:tc gridSpan="2">
                  <a:txBody>
                    <a:bodyPr/>
                    <a:lstStyle/>
                    <a:p>
                      <a:pPr marL="0" marR="0" algn="l">
                        <a:lnSpc>
                          <a:spcPct val="115000"/>
                        </a:lnSpc>
                        <a:spcBef>
                          <a:spcPts val="0"/>
                        </a:spcBef>
                        <a:spcAft>
                          <a:spcPts val="0"/>
                        </a:spcAft>
                      </a:pPr>
                      <a:r>
                        <a:rPr lang="en-US" sz="1800" dirty="0">
                          <a:effectLst/>
                        </a:rPr>
                        <a:t>Outcome: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3858502726"/>
                  </a:ext>
                </a:extLst>
              </a:tr>
            </a:tbl>
          </a:graphicData>
        </a:graphic>
      </p:graphicFrame>
    </p:spTree>
    <p:extLst>
      <p:ext uri="{BB962C8B-B14F-4D97-AF65-F5344CB8AC3E}">
        <p14:creationId xmlns:p14="http://schemas.microsoft.com/office/powerpoint/2010/main" val="42319567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4CAFE58-FEBD-F540-8BC4-830FB4660324}"/>
              </a:ext>
            </a:extLst>
          </p:cNvPr>
          <p:cNvGraphicFramePr>
            <a:graphicFrameLocks noGrp="1"/>
          </p:cNvGraphicFramePr>
          <p:nvPr>
            <p:ph idx="4294967295"/>
          </p:nvPr>
        </p:nvGraphicFramePr>
        <p:xfrm>
          <a:off x="718458" y="457200"/>
          <a:ext cx="11217729" cy="6062112"/>
        </p:xfrm>
        <a:graphic>
          <a:graphicData uri="http://schemas.openxmlformats.org/drawingml/2006/table">
            <a:tbl>
              <a:tblPr>
                <a:tableStyleId>{5C22544A-7EE6-4342-B048-85BDC9FD1C3A}</a:tableStyleId>
              </a:tblPr>
              <a:tblGrid>
                <a:gridCol w="5131611">
                  <a:extLst>
                    <a:ext uri="{9D8B030D-6E8A-4147-A177-3AD203B41FA5}">
                      <a16:colId xmlns:a16="http://schemas.microsoft.com/office/drawing/2014/main" val="535789288"/>
                    </a:ext>
                  </a:extLst>
                </a:gridCol>
                <a:gridCol w="4845145">
                  <a:extLst>
                    <a:ext uri="{9D8B030D-6E8A-4147-A177-3AD203B41FA5}">
                      <a16:colId xmlns:a16="http://schemas.microsoft.com/office/drawing/2014/main" val="297896366"/>
                    </a:ext>
                  </a:extLst>
                </a:gridCol>
                <a:gridCol w="1240973">
                  <a:extLst>
                    <a:ext uri="{9D8B030D-6E8A-4147-A177-3AD203B41FA5}">
                      <a16:colId xmlns:a16="http://schemas.microsoft.com/office/drawing/2014/main" val="3040191721"/>
                    </a:ext>
                  </a:extLst>
                </a:gridCol>
              </a:tblGrid>
              <a:tr h="616512">
                <a:tc gridSpan="3">
                  <a:txBody>
                    <a:bodyPr/>
                    <a:lstStyle/>
                    <a:p>
                      <a:pPr marL="0" marR="0" algn="ctr">
                        <a:lnSpc>
                          <a:spcPct val="115000"/>
                        </a:lnSpc>
                        <a:spcBef>
                          <a:spcPts val="0"/>
                        </a:spcBef>
                        <a:spcAft>
                          <a:spcPts val="300"/>
                        </a:spcAft>
                      </a:pPr>
                      <a:r>
                        <a:rPr lang="en-US" sz="1800" dirty="0">
                          <a:effectLst/>
                        </a:rPr>
                        <a:t>Initiative X – [Name]</a:t>
                      </a:r>
                    </a:p>
                    <a:p>
                      <a:pPr marL="0" marR="0" algn="just">
                        <a:lnSpc>
                          <a:spcPct val="115000"/>
                        </a:lnSpc>
                        <a:spcBef>
                          <a:spcPts val="0"/>
                        </a:spcBef>
                        <a:spcAft>
                          <a:spcPts val="0"/>
                        </a:spcAft>
                      </a:pPr>
                      <a:r>
                        <a:rPr lang="en-US" sz="1800" dirty="0">
                          <a:effectLst/>
                        </a:rPr>
                        <a:t>Description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2825740"/>
                  </a:ext>
                </a:extLst>
              </a:tr>
              <a:tr h="278948">
                <a:tc gridSpan="3">
                  <a:txBody>
                    <a:bodyPr/>
                    <a:lstStyle/>
                    <a:p>
                      <a:pPr marL="0" marR="0" algn="l">
                        <a:lnSpc>
                          <a:spcPct val="115000"/>
                        </a:lnSpc>
                        <a:spcBef>
                          <a:spcPts val="0"/>
                        </a:spcBef>
                        <a:spcAft>
                          <a:spcPts val="300"/>
                        </a:spcAft>
                      </a:pPr>
                      <a:r>
                        <a:rPr lang="en-US" sz="1800" dirty="0">
                          <a:effectLst/>
                        </a:rPr>
                        <a:t>Initiative Managers: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6733967"/>
                  </a:ext>
                </a:extLst>
              </a:tr>
              <a:tr h="278948">
                <a:tc>
                  <a:txBody>
                    <a:bodyPr/>
                    <a:lstStyle/>
                    <a:p>
                      <a:pPr marL="0" marR="0" algn="l">
                        <a:lnSpc>
                          <a:spcPct val="115000"/>
                        </a:lnSpc>
                        <a:spcBef>
                          <a:spcPts val="0"/>
                        </a:spcBef>
                        <a:spcAft>
                          <a:spcPts val="0"/>
                        </a:spcAft>
                      </a:pPr>
                      <a:r>
                        <a:rPr lang="en-US" sz="1800">
                          <a:effectLst/>
                        </a:rPr>
                        <a:t>Goal: 1A</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0" marR="0" algn="l">
                        <a:lnSpc>
                          <a:spcPct val="115000"/>
                        </a:lnSpc>
                        <a:spcBef>
                          <a:spcPts val="0"/>
                        </a:spcBef>
                        <a:spcAft>
                          <a:spcPts val="0"/>
                        </a:spcAft>
                      </a:pPr>
                      <a:r>
                        <a:rPr lang="en-US" sz="1800">
                          <a:effectLst/>
                        </a:rPr>
                        <a:t>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896482629"/>
                  </a:ext>
                </a:extLst>
              </a:tr>
              <a:tr h="278948">
                <a:tc rowSpan="9">
                  <a:txBody>
                    <a:bodyPr/>
                    <a:lstStyle/>
                    <a:p>
                      <a:pPr marL="71755" marR="71755" algn="ctr">
                        <a:lnSpc>
                          <a:spcPct val="115000"/>
                        </a:lnSpc>
                        <a:spcBef>
                          <a:spcPts val="0"/>
                        </a:spcBef>
                        <a:spcAft>
                          <a:spcPts val="0"/>
                        </a:spcAft>
                      </a:pPr>
                      <a:r>
                        <a:rPr lang="en-US" sz="1800" dirty="0">
                          <a:effectLst/>
                        </a:rPr>
                        <a:t>Objectives</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17230702"/>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287194770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706618159"/>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45811937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2180136754"/>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dirty="0">
                          <a:effectLst/>
                        </a:rPr>
                        <a:t>Responsible: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726752614"/>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29873567"/>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626953886"/>
                  </a:ext>
                </a:extLst>
              </a:tr>
              <a:tr h="278948">
                <a:tc vMerge="1">
                  <a:txBody>
                    <a:bodyPr/>
                    <a:lstStyle/>
                    <a:p>
                      <a:endParaRPr lang="en-US"/>
                    </a:p>
                  </a:txBody>
                  <a:tcPr/>
                </a:tc>
                <a:tc gridSpan="2">
                  <a:txBody>
                    <a:bodyPr/>
                    <a:lstStyle/>
                    <a:p>
                      <a:pPr marL="0" marR="0" algn="l">
                        <a:lnSpc>
                          <a:spcPct val="115000"/>
                        </a:lnSpc>
                        <a:spcBef>
                          <a:spcPts val="0"/>
                        </a:spcBef>
                        <a:spcAft>
                          <a:spcPts val="0"/>
                        </a:spcAft>
                      </a:pPr>
                      <a:r>
                        <a:rPr lang="en-US" sz="1800" dirty="0">
                          <a:effectLst/>
                        </a:rPr>
                        <a:t>Outcome: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3858502726"/>
                  </a:ext>
                </a:extLst>
              </a:tr>
            </a:tbl>
          </a:graphicData>
        </a:graphic>
      </p:graphicFrame>
    </p:spTree>
    <p:extLst>
      <p:ext uri="{BB962C8B-B14F-4D97-AF65-F5344CB8AC3E}">
        <p14:creationId xmlns:p14="http://schemas.microsoft.com/office/powerpoint/2010/main" val="443904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4CAFE58-FEBD-F540-8BC4-830FB4660324}"/>
              </a:ext>
            </a:extLst>
          </p:cNvPr>
          <p:cNvGraphicFramePr>
            <a:graphicFrameLocks noGrp="1"/>
          </p:cNvGraphicFramePr>
          <p:nvPr>
            <p:ph idx="4294967295"/>
          </p:nvPr>
        </p:nvGraphicFramePr>
        <p:xfrm>
          <a:off x="718458" y="457200"/>
          <a:ext cx="11217729" cy="6062112"/>
        </p:xfrm>
        <a:graphic>
          <a:graphicData uri="http://schemas.openxmlformats.org/drawingml/2006/table">
            <a:tbl>
              <a:tblPr>
                <a:tableStyleId>{5C22544A-7EE6-4342-B048-85BDC9FD1C3A}</a:tableStyleId>
              </a:tblPr>
              <a:tblGrid>
                <a:gridCol w="5131611">
                  <a:extLst>
                    <a:ext uri="{9D8B030D-6E8A-4147-A177-3AD203B41FA5}">
                      <a16:colId xmlns:a16="http://schemas.microsoft.com/office/drawing/2014/main" val="535789288"/>
                    </a:ext>
                  </a:extLst>
                </a:gridCol>
                <a:gridCol w="4845145">
                  <a:extLst>
                    <a:ext uri="{9D8B030D-6E8A-4147-A177-3AD203B41FA5}">
                      <a16:colId xmlns:a16="http://schemas.microsoft.com/office/drawing/2014/main" val="297896366"/>
                    </a:ext>
                  </a:extLst>
                </a:gridCol>
                <a:gridCol w="1240973">
                  <a:extLst>
                    <a:ext uri="{9D8B030D-6E8A-4147-A177-3AD203B41FA5}">
                      <a16:colId xmlns:a16="http://schemas.microsoft.com/office/drawing/2014/main" val="3040191721"/>
                    </a:ext>
                  </a:extLst>
                </a:gridCol>
              </a:tblGrid>
              <a:tr h="616512">
                <a:tc gridSpan="3">
                  <a:txBody>
                    <a:bodyPr/>
                    <a:lstStyle/>
                    <a:p>
                      <a:pPr marL="0" marR="0" algn="ctr">
                        <a:lnSpc>
                          <a:spcPct val="115000"/>
                        </a:lnSpc>
                        <a:spcBef>
                          <a:spcPts val="0"/>
                        </a:spcBef>
                        <a:spcAft>
                          <a:spcPts val="300"/>
                        </a:spcAft>
                      </a:pPr>
                      <a:r>
                        <a:rPr lang="en-US" sz="1800" dirty="0">
                          <a:effectLst/>
                        </a:rPr>
                        <a:t>Initiative X – [Name]</a:t>
                      </a:r>
                    </a:p>
                    <a:p>
                      <a:pPr marL="0" marR="0" algn="just">
                        <a:lnSpc>
                          <a:spcPct val="115000"/>
                        </a:lnSpc>
                        <a:spcBef>
                          <a:spcPts val="0"/>
                        </a:spcBef>
                        <a:spcAft>
                          <a:spcPts val="0"/>
                        </a:spcAft>
                      </a:pPr>
                      <a:r>
                        <a:rPr lang="en-US" sz="1800" dirty="0">
                          <a:effectLst/>
                        </a:rPr>
                        <a:t>Description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2825740"/>
                  </a:ext>
                </a:extLst>
              </a:tr>
              <a:tr h="278948">
                <a:tc gridSpan="3">
                  <a:txBody>
                    <a:bodyPr/>
                    <a:lstStyle/>
                    <a:p>
                      <a:pPr marL="0" marR="0" algn="l">
                        <a:lnSpc>
                          <a:spcPct val="115000"/>
                        </a:lnSpc>
                        <a:spcBef>
                          <a:spcPts val="0"/>
                        </a:spcBef>
                        <a:spcAft>
                          <a:spcPts val="300"/>
                        </a:spcAft>
                      </a:pPr>
                      <a:r>
                        <a:rPr lang="en-US" sz="1800" dirty="0">
                          <a:effectLst/>
                        </a:rPr>
                        <a:t>Initiative Managers: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6733967"/>
                  </a:ext>
                </a:extLst>
              </a:tr>
              <a:tr h="278948">
                <a:tc>
                  <a:txBody>
                    <a:bodyPr/>
                    <a:lstStyle/>
                    <a:p>
                      <a:pPr marL="0" marR="0" algn="l">
                        <a:lnSpc>
                          <a:spcPct val="115000"/>
                        </a:lnSpc>
                        <a:spcBef>
                          <a:spcPts val="0"/>
                        </a:spcBef>
                        <a:spcAft>
                          <a:spcPts val="0"/>
                        </a:spcAft>
                      </a:pPr>
                      <a:r>
                        <a:rPr lang="en-US" sz="1800">
                          <a:effectLst/>
                        </a:rPr>
                        <a:t>Goal: 1A</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0" marR="0" algn="l">
                        <a:lnSpc>
                          <a:spcPct val="115000"/>
                        </a:lnSpc>
                        <a:spcBef>
                          <a:spcPts val="0"/>
                        </a:spcBef>
                        <a:spcAft>
                          <a:spcPts val="0"/>
                        </a:spcAft>
                      </a:pPr>
                      <a:r>
                        <a:rPr lang="en-US" sz="1800">
                          <a:effectLst/>
                        </a:rPr>
                        <a:t>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896482629"/>
                  </a:ext>
                </a:extLst>
              </a:tr>
              <a:tr h="278948">
                <a:tc rowSpan="9">
                  <a:txBody>
                    <a:bodyPr/>
                    <a:lstStyle/>
                    <a:p>
                      <a:pPr marL="71755" marR="71755" algn="ctr">
                        <a:lnSpc>
                          <a:spcPct val="115000"/>
                        </a:lnSpc>
                        <a:spcBef>
                          <a:spcPts val="0"/>
                        </a:spcBef>
                        <a:spcAft>
                          <a:spcPts val="0"/>
                        </a:spcAft>
                      </a:pPr>
                      <a:r>
                        <a:rPr lang="en-US" sz="1800" dirty="0">
                          <a:effectLst/>
                        </a:rPr>
                        <a:t>Objectives</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17230702"/>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287194770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706618159"/>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45811937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2180136754"/>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dirty="0">
                          <a:effectLst/>
                        </a:rPr>
                        <a:t>Responsible: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726752614"/>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29873567"/>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626953886"/>
                  </a:ext>
                </a:extLst>
              </a:tr>
              <a:tr h="278948">
                <a:tc vMerge="1">
                  <a:txBody>
                    <a:bodyPr/>
                    <a:lstStyle/>
                    <a:p>
                      <a:endParaRPr lang="en-US"/>
                    </a:p>
                  </a:txBody>
                  <a:tcPr/>
                </a:tc>
                <a:tc gridSpan="2">
                  <a:txBody>
                    <a:bodyPr/>
                    <a:lstStyle/>
                    <a:p>
                      <a:pPr marL="0" marR="0" algn="l">
                        <a:lnSpc>
                          <a:spcPct val="115000"/>
                        </a:lnSpc>
                        <a:spcBef>
                          <a:spcPts val="0"/>
                        </a:spcBef>
                        <a:spcAft>
                          <a:spcPts val="0"/>
                        </a:spcAft>
                      </a:pPr>
                      <a:r>
                        <a:rPr lang="en-US" sz="1800" dirty="0">
                          <a:effectLst/>
                        </a:rPr>
                        <a:t>Outcome: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3858502726"/>
                  </a:ext>
                </a:extLst>
              </a:tr>
            </a:tbl>
          </a:graphicData>
        </a:graphic>
      </p:graphicFrame>
    </p:spTree>
    <p:extLst>
      <p:ext uri="{BB962C8B-B14F-4D97-AF65-F5344CB8AC3E}">
        <p14:creationId xmlns:p14="http://schemas.microsoft.com/office/powerpoint/2010/main" val="3341616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4CAFE58-FEBD-F540-8BC4-830FB4660324}"/>
              </a:ext>
            </a:extLst>
          </p:cNvPr>
          <p:cNvGraphicFramePr>
            <a:graphicFrameLocks noGrp="1"/>
          </p:cNvGraphicFramePr>
          <p:nvPr>
            <p:ph idx="4294967295"/>
          </p:nvPr>
        </p:nvGraphicFramePr>
        <p:xfrm>
          <a:off x="718458" y="457200"/>
          <a:ext cx="11217729" cy="6062112"/>
        </p:xfrm>
        <a:graphic>
          <a:graphicData uri="http://schemas.openxmlformats.org/drawingml/2006/table">
            <a:tbl>
              <a:tblPr>
                <a:tableStyleId>{5C22544A-7EE6-4342-B048-85BDC9FD1C3A}</a:tableStyleId>
              </a:tblPr>
              <a:tblGrid>
                <a:gridCol w="5131611">
                  <a:extLst>
                    <a:ext uri="{9D8B030D-6E8A-4147-A177-3AD203B41FA5}">
                      <a16:colId xmlns:a16="http://schemas.microsoft.com/office/drawing/2014/main" val="535789288"/>
                    </a:ext>
                  </a:extLst>
                </a:gridCol>
                <a:gridCol w="4845145">
                  <a:extLst>
                    <a:ext uri="{9D8B030D-6E8A-4147-A177-3AD203B41FA5}">
                      <a16:colId xmlns:a16="http://schemas.microsoft.com/office/drawing/2014/main" val="297896366"/>
                    </a:ext>
                  </a:extLst>
                </a:gridCol>
                <a:gridCol w="1240973">
                  <a:extLst>
                    <a:ext uri="{9D8B030D-6E8A-4147-A177-3AD203B41FA5}">
                      <a16:colId xmlns:a16="http://schemas.microsoft.com/office/drawing/2014/main" val="3040191721"/>
                    </a:ext>
                  </a:extLst>
                </a:gridCol>
              </a:tblGrid>
              <a:tr h="616512">
                <a:tc gridSpan="3">
                  <a:txBody>
                    <a:bodyPr/>
                    <a:lstStyle/>
                    <a:p>
                      <a:pPr marL="0" marR="0" algn="ctr">
                        <a:lnSpc>
                          <a:spcPct val="115000"/>
                        </a:lnSpc>
                        <a:spcBef>
                          <a:spcPts val="0"/>
                        </a:spcBef>
                        <a:spcAft>
                          <a:spcPts val="300"/>
                        </a:spcAft>
                      </a:pPr>
                      <a:r>
                        <a:rPr lang="en-US" sz="1800" dirty="0">
                          <a:effectLst/>
                        </a:rPr>
                        <a:t>Initiative X – [Name]</a:t>
                      </a:r>
                    </a:p>
                    <a:p>
                      <a:pPr marL="0" marR="0" algn="just">
                        <a:lnSpc>
                          <a:spcPct val="115000"/>
                        </a:lnSpc>
                        <a:spcBef>
                          <a:spcPts val="0"/>
                        </a:spcBef>
                        <a:spcAft>
                          <a:spcPts val="0"/>
                        </a:spcAft>
                      </a:pPr>
                      <a:r>
                        <a:rPr lang="en-US" sz="1800" dirty="0">
                          <a:effectLst/>
                        </a:rPr>
                        <a:t>Description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2825740"/>
                  </a:ext>
                </a:extLst>
              </a:tr>
              <a:tr h="278948">
                <a:tc gridSpan="3">
                  <a:txBody>
                    <a:bodyPr/>
                    <a:lstStyle/>
                    <a:p>
                      <a:pPr marL="0" marR="0" algn="l">
                        <a:lnSpc>
                          <a:spcPct val="115000"/>
                        </a:lnSpc>
                        <a:spcBef>
                          <a:spcPts val="0"/>
                        </a:spcBef>
                        <a:spcAft>
                          <a:spcPts val="300"/>
                        </a:spcAft>
                      </a:pPr>
                      <a:r>
                        <a:rPr lang="en-US" sz="1800" dirty="0">
                          <a:effectLst/>
                        </a:rPr>
                        <a:t>Initiative Managers:  </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6733967"/>
                  </a:ext>
                </a:extLst>
              </a:tr>
              <a:tr h="278948">
                <a:tc>
                  <a:txBody>
                    <a:bodyPr/>
                    <a:lstStyle/>
                    <a:p>
                      <a:pPr marL="0" marR="0" algn="l">
                        <a:lnSpc>
                          <a:spcPct val="115000"/>
                        </a:lnSpc>
                        <a:spcBef>
                          <a:spcPts val="0"/>
                        </a:spcBef>
                        <a:spcAft>
                          <a:spcPts val="0"/>
                        </a:spcAft>
                      </a:pPr>
                      <a:r>
                        <a:rPr lang="en-US" sz="1800">
                          <a:effectLst/>
                        </a:rPr>
                        <a:t>Goal: 1A</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0" marR="0" algn="l">
                        <a:lnSpc>
                          <a:spcPct val="115000"/>
                        </a:lnSpc>
                        <a:spcBef>
                          <a:spcPts val="0"/>
                        </a:spcBef>
                        <a:spcAft>
                          <a:spcPts val="0"/>
                        </a:spcAft>
                      </a:pPr>
                      <a:r>
                        <a:rPr lang="en-US" sz="1800">
                          <a:effectLst/>
                        </a:rPr>
                        <a:t>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896482629"/>
                  </a:ext>
                </a:extLst>
              </a:tr>
              <a:tr h="278948">
                <a:tc rowSpan="9">
                  <a:txBody>
                    <a:bodyPr/>
                    <a:lstStyle/>
                    <a:p>
                      <a:pPr marL="71755" marR="71755" algn="ctr">
                        <a:lnSpc>
                          <a:spcPct val="115000"/>
                        </a:lnSpc>
                        <a:spcBef>
                          <a:spcPts val="0"/>
                        </a:spcBef>
                        <a:spcAft>
                          <a:spcPts val="0"/>
                        </a:spcAft>
                      </a:pPr>
                      <a:r>
                        <a:rPr lang="en-US" sz="1800" dirty="0">
                          <a:effectLst/>
                        </a:rPr>
                        <a:t>Objectives</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17230702"/>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287194770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706618159"/>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458119372"/>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2180136754"/>
                  </a:ext>
                </a:extLst>
              </a:tr>
              <a:tr h="1056019">
                <a:tc vMerge="1">
                  <a:txBody>
                    <a:bodyPr/>
                    <a:lstStyle/>
                    <a:p>
                      <a:endParaRPr lang="en-US"/>
                    </a:p>
                  </a:txBody>
                  <a:tcPr/>
                </a:tc>
                <a:tc>
                  <a:txBody>
                    <a:bodyPr/>
                    <a:lstStyle/>
                    <a:p>
                      <a:pPr marL="0" marR="0" algn="l">
                        <a:lnSpc>
                          <a:spcPct val="115000"/>
                        </a:lnSpc>
                        <a:spcBef>
                          <a:spcPts val="0"/>
                        </a:spcBef>
                        <a:spcAft>
                          <a:spcPts val="0"/>
                        </a:spcAft>
                      </a:pPr>
                      <a:r>
                        <a:rPr lang="en-US" sz="1800" dirty="0">
                          <a:effectLst/>
                        </a:rPr>
                        <a:t>Responsible: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r>
                        <a:rPr lang="en-US" sz="1800" dirty="0">
                          <a:effectLst/>
                        </a:rPr>
                        <a:t>Timeline: xxx</a:t>
                      </a:r>
                      <a:endParaRPr lang="en-US" sz="1800" dirty="0"/>
                    </a:p>
                  </a:txBody>
                  <a:tcPr marL="32652" marR="32652" marT="0" marB="0" anchor="ctr"/>
                </a:tc>
                <a:extLst>
                  <a:ext uri="{0D108BD9-81ED-4DB2-BD59-A6C34878D82A}">
                    <a16:rowId xmlns:a16="http://schemas.microsoft.com/office/drawing/2014/main" val="2726752614"/>
                  </a:ext>
                </a:extLst>
              </a:tr>
              <a:tr h="278948">
                <a:tc vMerge="1">
                  <a:txBody>
                    <a:bodyPr/>
                    <a:lstStyle/>
                    <a:p>
                      <a:endParaRPr lang="en-US"/>
                    </a:p>
                  </a:txBody>
                  <a:tcPr/>
                </a:tc>
                <a:tc gridSpan="2">
                  <a:txBody>
                    <a:bodyPr/>
                    <a:lstStyle/>
                    <a:p>
                      <a:pPr marL="342900" marR="0" lvl="0" indent="-342900" algn="l">
                        <a:lnSpc>
                          <a:spcPct val="115000"/>
                        </a:lnSpc>
                        <a:spcBef>
                          <a:spcPts val="0"/>
                        </a:spcBef>
                        <a:spcAft>
                          <a:spcPts val="0"/>
                        </a:spcAft>
                        <a:buFont typeface="+mj-lt"/>
                        <a:buAutoNum type="arabicPeriod"/>
                      </a:pPr>
                      <a:r>
                        <a:rPr lang="en-US" sz="1800">
                          <a:effectLst/>
                        </a:rPr>
                        <a:t>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429873567"/>
                  </a:ext>
                </a:extLst>
              </a:tr>
              <a:tr h="613849">
                <a:tc vMerge="1">
                  <a:txBody>
                    <a:bodyPr/>
                    <a:lstStyle/>
                    <a:p>
                      <a:endParaRPr lang="en-US"/>
                    </a:p>
                  </a:txBody>
                  <a:tcPr/>
                </a:tc>
                <a:tc>
                  <a:txBody>
                    <a:bodyPr/>
                    <a:lstStyle/>
                    <a:p>
                      <a:pPr marL="0" marR="0" algn="l">
                        <a:lnSpc>
                          <a:spcPct val="115000"/>
                        </a:lnSpc>
                        <a:spcBef>
                          <a:spcPts val="0"/>
                        </a:spcBef>
                        <a:spcAft>
                          <a:spcPts val="0"/>
                        </a:spcAft>
                      </a:pPr>
                      <a:r>
                        <a:rPr lang="en-US" sz="1800">
                          <a:effectLst/>
                        </a:rPr>
                        <a:t>Responsible: xxx</a:t>
                      </a:r>
                      <a:endParaRPr lang="en-US" sz="1800">
                        <a:solidFill>
                          <a:srgbClr val="000000"/>
                        </a:solidFill>
                        <a:effectLst/>
                        <a:latin typeface="Calibri" panose="020F0502020204030204" pitchFamily="34" charset="0"/>
                        <a:ea typeface="Calibri" panose="020F0502020204030204" pitchFamily="34" charset="0"/>
                      </a:endParaRPr>
                    </a:p>
                  </a:txBody>
                  <a:tcPr marL="32652" marR="32652" marT="0" marB="0" anchor="ctr"/>
                </a:tc>
                <a:tc>
                  <a:txBody>
                    <a:bodyPr/>
                    <a:lstStyle/>
                    <a:p>
                      <a:pPr marL="0" marR="0" algn="l">
                        <a:lnSpc>
                          <a:spcPct val="115000"/>
                        </a:lnSpc>
                        <a:spcBef>
                          <a:spcPts val="0"/>
                        </a:spcBef>
                        <a:spcAft>
                          <a:spcPts val="0"/>
                        </a:spcAft>
                      </a:pPr>
                      <a:r>
                        <a:rPr lang="en-US" sz="1800" dirty="0">
                          <a:effectLst/>
                        </a:rPr>
                        <a:t>Timeline: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extLst>
                  <a:ext uri="{0D108BD9-81ED-4DB2-BD59-A6C34878D82A}">
                    <a16:rowId xmlns:a16="http://schemas.microsoft.com/office/drawing/2014/main" val="626953886"/>
                  </a:ext>
                </a:extLst>
              </a:tr>
              <a:tr h="278948">
                <a:tc vMerge="1">
                  <a:txBody>
                    <a:bodyPr/>
                    <a:lstStyle/>
                    <a:p>
                      <a:endParaRPr lang="en-US"/>
                    </a:p>
                  </a:txBody>
                  <a:tcPr/>
                </a:tc>
                <a:tc gridSpan="2">
                  <a:txBody>
                    <a:bodyPr/>
                    <a:lstStyle/>
                    <a:p>
                      <a:pPr marL="0" marR="0" algn="l">
                        <a:lnSpc>
                          <a:spcPct val="115000"/>
                        </a:lnSpc>
                        <a:spcBef>
                          <a:spcPts val="0"/>
                        </a:spcBef>
                        <a:spcAft>
                          <a:spcPts val="0"/>
                        </a:spcAft>
                      </a:pPr>
                      <a:r>
                        <a:rPr lang="en-US" sz="1800" dirty="0">
                          <a:effectLst/>
                        </a:rPr>
                        <a:t>Outcome: xxx.</a:t>
                      </a:r>
                      <a:endParaRPr lang="en-US" sz="1800" dirty="0">
                        <a:solidFill>
                          <a:srgbClr val="000000"/>
                        </a:solidFill>
                        <a:effectLst/>
                        <a:latin typeface="Calibri" panose="020F0502020204030204" pitchFamily="34" charset="0"/>
                        <a:ea typeface="Calibri" panose="020F0502020204030204" pitchFamily="34" charset="0"/>
                      </a:endParaRPr>
                    </a:p>
                  </a:txBody>
                  <a:tcPr marL="32652" marR="32652" marT="0" marB="0" anchor="ctr"/>
                </a:tc>
                <a:tc hMerge="1">
                  <a:txBody>
                    <a:bodyPr/>
                    <a:lstStyle/>
                    <a:p>
                      <a:endParaRPr lang="en-US"/>
                    </a:p>
                  </a:txBody>
                  <a:tcPr/>
                </a:tc>
                <a:extLst>
                  <a:ext uri="{0D108BD9-81ED-4DB2-BD59-A6C34878D82A}">
                    <a16:rowId xmlns:a16="http://schemas.microsoft.com/office/drawing/2014/main" val="3858502726"/>
                  </a:ext>
                </a:extLst>
              </a:tr>
            </a:tbl>
          </a:graphicData>
        </a:graphic>
      </p:graphicFrame>
    </p:spTree>
    <p:extLst>
      <p:ext uri="{BB962C8B-B14F-4D97-AF65-F5344CB8AC3E}">
        <p14:creationId xmlns:p14="http://schemas.microsoft.com/office/powerpoint/2010/main" val="31539586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64C9D-5310-4049-8F3F-950B20012C2E}"/>
              </a:ext>
            </a:extLst>
          </p:cNvPr>
          <p:cNvSpPr>
            <a:spLocks noGrp="1"/>
          </p:cNvSpPr>
          <p:nvPr>
            <p:ph type="title"/>
          </p:nvPr>
        </p:nvSpPr>
        <p:spPr/>
        <p:txBody>
          <a:bodyPr/>
          <a:lstStyle/>
          <a:p>
            <a:r>
              <a:rPr lang="en-US" dirty="0"/>
              <a:t>Conclusion</a:t>
            </a:r>
          </a:p>
        </p:txBody>
      </p:sp>
      <p:pic>
        <p:nvPicPr>
          <p:cNvPr id="7" name="Content Placeholder 6">
            <a:extLst>
              <a:ext uri="{FF2B5EF4-FFF2-40B4-BE49-F238E27FC236}">
                <a16:creationId xmlns:a16="http://schemas.microsoft.com/office/drawing/2014/main" id="{4A69CD72-C38E-EC41-BDE7-D4A6DE4BB507}"/>
              </a:ext>
            </a:extLst>
          </p:cNvPr>
          <p:cNvPicPr>
            <a:picLocks noGrp="1" noChangeAspect="1"/>
          </p:cNvPicPr>
          <p:nvPr>
            <p:ph idx="1"/>
          </p:nvPr>
        </p:nvPicPr>
        <p:blipFill>
          <a:blip r:embed="rId2"/>
          <a:stretch>
            <a:fillRect/>
          </a:stretch>
        </p:blipFill>
        <p:spPr>
          <a:xfrm>
            <a:off x="4174822" y="1094808"/>
            <a:ext cx="6732663" cy="5049497"/>
          </a:xfrm>
        </p:spPr>
      </p:pic>
    </p:spTree>
    <p:extLst>
      <p:ext uri="{BB962C8B-B14F-4D97-AF65-F5344CB8AC3E}">
        <p14:creationId xmlns:p14="http://schemas.microsoft.com/office/powerpoint/2010/main" val="543136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15D4AFA-E449-B646-AD18-4151936C5308}"/>
              </a:ext>
            </a:extLst>
          </p:cNvPr>
          <p:cNvPicPr>
            <a:picLocks noGrp="1" noChangeAspect="1"/>
          </p:cNvPicPr>
          <p:nvPr>
            <p:ph idx="1"/>
          </p:nvPr>
        </p:nvPicPr>
        <p:blipFill>
          <a:blip r:embed="rId2"/>
          <a:srcRect/>
          <a:stretch/>
        </p:blipFill>
        <p:spPr>
          <a:xfrm>
            <a:off x="2722497" y="250521"/>
            <a:ext cx="6964401" cy="6164530"/>
          </a:xfrm>
        </p:spPr>
      </p:pic>
    </p:spTree>
    <p:extLst>
      <p:ext uri="{BB962C8B-B14F-4D97-AF65-F5344CB8AC3E}">
        <p14:creationId xmlns:p14="http://schemas.microsoft.com/office/powerpoint/2010/main" val="219409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ADA178-F7FB-4C40-88A8-AED406AC109F}"/>
              </a:ext>
            </a:extLst>
          </p:cNvPr>
          <p:cNvPicPr>
            <a:picLocks noChangeAspect="1"/>
          </p:cNvPicPr>
          <p:nvPr/>
        </p:nvPicPr>
        <p:blipFill>
          <a:blip r:embed="rId2"/>
          <a:stretch>
            <a:fillRect/>
          </a:stretch>
        </p:blipFill>
        <p:spPr>
          <a:xfrm>
            <a:off x="2373194" y="1979112"/>
            <a:ext cx="8540890" cy="1931357"/>
          </a:xfrm>
          <a:prstGeom prst="rect">
            <a:avLst/>
          </a:prstGeom>
        </p:spPr>
      </p:pic>
    </p:spTree>
    <p:extLst>
      <p:ext uri="{BB962C8B-B14F-4D97-AF65-F5344CB8AC3E}">
        <p14:creationId xmlns:p14="http://schemas.microsoft.com/office/powerpoint/2010/main" val="3456925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A7DA5F-5CB1-5A4D-9DC3-8D976FEEEA6E}"/>
              </a:ext>
            </a:extLst>
          </p:cNvPr>
          <p:cNvSpPr>
            <a:spLocks noGrp="1"/>
          </p:cNvSpPr>
          <p:nvPr>
            <p:ph type="title"/>
          </p:nvPr>
        </p:nvSpPr>
        <p:spPr/>
        <p:txBody>
          <a:bodyPr/>
          <a:lstStyle/>
          <a:p>
            <a:r>
              <a:rPr lang="en-US" dirty="0"/>
              <a:t>Community Survey</a:t>
            </a:r>
          </a:p>
        </p:txBody>
      </p:sp>
    </p:spTree>
    <p:extLst>
      <p:ext uri="{BB962C8B-B14F-4D97-AF65-F5344CB8AC3E}">
        <p14:creationId xmlns:p14="http://schemas.microsoft.com/office/powerpoint/2010/main" val="2270199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681C-E0BD-A84E-BED5-D8496AF9492D}"/>
              </a:ext>
            </a:extLst>
          </p:cNvPr>
          <p:cNvSpPr>
            <a:spLocks noGrp="1"/>
          </p:cNvSpPr>
          <p:nvPr>
            <p:ph type="title"/>
          </p:nvPr>
        </p:nvSpPr>
        <p:spPr/>
        <p:txBody>
          <a:bodyPr/>
          <a:lstStyle/>
          <a:p>
            <a:r>
              <a:rPr lang="en-US" dirty="0"/>
              <a:t>Community </a:t>
            </a:r>
          </a:p>
        </p:txBody>
      </p:sp>
      <p:sp>
        <p:nvSpPr>
          <p:cNvPr id="3" name="Content Placeholder 2">
            <a:extLst>
              <a:ext uri="{FF2B5EF4-FFF2-40B4-BE49-F238E27FC236}">
                <a16:creationId xmlns:a16="http://schemas.microsoft.com/office/drawing/2014/main" id="{18EE5890-1D04-0E49-9DFB-2DBBD174B2BF}"/>
              </a:ext>
            </a:extLst>
          </p:cNvPr>
          <p:cNvSpPr>
            <a:spLocks noGrp="1"/>
          </p:cNvSpPr>
          <p:nvPr>
            <p:ph sz="half" idx="1"/>
          </p:nvPr>
        </p:nvSpPr>
        <p:spPr/>
        <p:txBody>
          <a:bodyPr/>
          <a:lstStyle/>
          <a:p>
            <a:r>
              <a:rPr lang="en-US" dirty="0"/>
              <a:t>Survey Results – Community Utilization of Services</a:t>
            </a:r>
          </a:p>
        </p:txBody>
      </p:sp>
      <p:graphicFrame>
        <p:nvGraphicFramePr>
          <p:cNvPr id="7" name="Content Placeholder 6">
            <a:extLst>
              <a:ext uri="{FF2B5EF4-FFF2-40B4-BE49-F238E27FC236}">
                <a16:creationId xmlns:a16="http://schemas.microsoft.com/office/drawing/2014/main" id="{345CF1B2-D1B3-7846-B5F8-26E983CBA262}"/>
              </a:ext>
            </a:extLst>
          </p:cNvPr>
          <p:cNvGraphicFramePr>
            <a:graphicFrameLocks noGrp="1" noChangeAspect="1"/>
          </p:cNvGraphicFramePr>
          <p:nvPr>
            <p:ph sz="half" idx="2"/>
            <p:extLst>
              <p:ext uri="{D42A27DB-BD31-4B8C-83A1-F6EECF244321}">
                <p14:modId xmlns:p14="http://schemas.microsoft.com/office/powerpoint/2010/main" val="2336844254"/>
              </p:ext>
            </p:extLst>
          </p:nvPr>
        </p:nvGraphicFramePr>
        <p:xfrm>
          <a:off x="5816010" y="1616149"/>
          <a:ext cx="5761074" cy="45608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3243309"/>
      </p:ext>
    </p:extLst>
  </p:cSld>
  <p:clrMapOvr>
    <a:masterClrMapping/>
  </p:clrMapOvr>
</p:sld>
</file>

<file path=ppt/theme/theme1.xml><?xml version="1.0" encoding="utf-8"?>
<a:theme xmlns:a="http://schemas.openxmlformats.org/drawingml/2006/main" name="FunkyShapesVTI">
  <a:themeElements>
    <a:clrScheme name="AnalogousFromLightSeedRightStep">
      <a:dk1>
        <a:srgbClr val="000000"/>
      </a:dk1>
      <a:lt1>
        <a:srgbClr val="FFFFFF"/>
      </a:lt1>
      <a:dk2>
        <a:srgbClr val="223C26"/>
      </a:dk2>
      <a:lt2>
        <a:srgbClr val="E8E2E6"/>
      </a:lt2>
      <a:accent1>
        <a:srgbClr val="81AB92"/>
      </a:accent1>
      <a:accent2>
        <a:srgbClr val="74AAA0"/>
      </a:accent2>
      <a:accent3>
        <a:srgbClr val="7AA9B7"/>
      </a:accent3>
      <a:accent4>
        <a:srgbClr val="7F94BA"/>
      </a:accent4>
      <a:accent5>
        <a:srgbClr val="9996C6"/>
      </a:accent5>
      <a:accent6>
        <a:srgbClr val="9B7FBA"/>
      </a:accent6>
      <a:hlink>
        <a:srgbClr val="AE6993"/>
      </a:hlink>
      <a:folHlink>
        <a:srgbClr val="7F7F7F"/>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DDDBFC96A290429EBE6A7F0151962D" ma:contentTypeVersion="14" ma:contentTypeDescription="Create a new document." ma:contentTypeScope="" ma:versionID="463b8a4e8269d5fa6dd8cfb856dd97a2">
  <xsd:schema xmlns:xsd="http://www.w3.org/2001/XMLSchema" xmlns:xs="http://www.w3.org/2001/XMLSchema" xmlns:p="http://schemas.microsoft.com/office/2006/metadata/properties" xmlns:ns2="d86ec0e8-09dd-420b-b7e0-06ec0fd9affc" xmlns:ns3="9032f48b-79cb-44e4-9ada-81487f0ce093" targetNamespace="http://schemas.microsoft.com/office/2006/metadata/properties" ma:root="true" ma:fieldsID="ae6376d6dd637faf54696d60c7181746" ns2:_="" ns3:_="">
    <xsd:import namespace="d86ec0e8-09dd-420b-b7e0-06ec0fd9affc"/>
    <xsd:import namespace="9032f48b-79cb-44e4-9ada-81487f0ce093"/>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6ec0e8-09dd-420b-b7e0-06ec0fd9af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39a5ed7-1d6e-4b3d-8bd0-946bd334f69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32f48b-79cb-44e4-9ada-81487f0ce09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fd662eb-f901-4274-a8dc-3c18f2088973}" ma:internalName="TaxCatchAll" ma:showField="CatchAllData" ma:web="9032f48b-79cb-44e4-9ada-81487f0ce09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4701C2-6319-4312-B046-5A77C8042134}"/>
</file>

<file path=customXml/itemProps2.xml><?xml version="1.0" encoding="utf-8"?>
<ds:datastoreItem xmlns:ds="http://schemas.openxmlformats.org/officeDocument/2006/customXml" ds:itemID="{38B97EF6-0E0B-4F84-9FC5-872C64B60729}"/>
</file>

<file path=docProps/app.xml><?xml version="1.0" encoding="utf-8"?>
<Properties xmlns="http://schemas.openxmlformats.org/officeDocument/2006/extended-properties" xmlns:vt="http://schemas.openxmlformats.org/officeDocument/2006/docPropsVTypes">
  <TotalTime>1442</TotalTime>
  <Words>2074</Words>
  <Application>Microsoft Macintosh PowerPoint</Application>
  <PresentationFormat>Widescreen</PresentationFormat>
  <Paragraphs>478</Paragraphs>
  <Slides>59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Avenir Next LT Pro</vt:lpstr>
      <vt:lpstr>Calibri</vt:lpstr>
      <vt:lpstr>FunkyShapesVTI</vt:lpstr>
      <vt:lpstr>Aspen Fire Protection District</vt:lpstr>
      <vt:lpstr>Introductions</vt:lpstr>
      <vt:lpstr>Strategic Planning Process</vt:lpstr>
      <vt:lpstr>PowerPoint Presentation</vt:lpstr>
      <vt:lpstr>PowerPoint Presentation</vt:lpstr>
      <vt:lpstr>PowerPoint Presentation</vt:lpstr>
      <vt:lpstr>PowerPoint Presentation</vt:lpstr>
      <vt:lpstr>Community Survey</vt:lpstr>
      <vt:lpstr>Community </vt:lpstr>
      <vt:lpstr>Community </vt:lpstr>
      <vt:lpstr>Community </vt:lpstr>
      <vt:lpstr>Community Priorities </vt:lpstr>
      <vt:lpstr>Community Priorities </vt:lpstr>
      <vt:lpstr>Community Priorities </vt:lpstr>
      <vt:lpstr>Community Priorities </vt:lpstr>
      <vt:lpstr>Community Priorities </vt:lpstr>
      <vt:lpstr>Community Priorities </vt:lpstr>
      <vt:lpstr>Community Priorities </vt:lpstr>
      <vt:lpstr>Community Priorities (Initiative)</vt:lpstr>
      <vt:lpstr>Member Survey</vt:lpstr>
      <vt:lpstr>Members Priorities </vt:lpstr>
      <vt:lpstr>Members Priorities </vt:lpstr>
      <vt:lpstr>Members Priorities </vt:lpstr>
      <vt:lpstr>Members Priorities </vt:lpstr>
      <vt:lpstr>Members Priorities </vt:lpstr>
      <vt:lpstr>Initiative Combined</vt:lpstr>
      <vt:lpstr>Mission, Vision Values</vt:lpstr>
      <vt:lpstr>Mission</vt:lpstr>
      <vt:lpstr>Vision</vt:lpstr>
      <vt:lpstr>Values</vt:lpstr>
      <vt:lpstr>Development of Initiatives</vt:lpstr>
      <vt:lpstr>Strategic Plan</vt:lpstr>
      <vt:lpstr>Closing Thoughts</vt:lpstr>
      <vt:lpstr>Strategic Planning Workshop Day 1</vt:lpstr>
      <vt:lpstr>PowerPoint Presentation</vt:lpstr>
      <vt:lpstr>Mission, Vision, Values</vt:lpstr>
      <vt:lpstr>Mission Statement</vt:lpstr>
      <vt:lpstr>Value Statement</vt:lpstr>
      <vt:lpstr>Values Statement</vt:lpstr>
      <vt:lpstr>SWAT Analysis</vt:lpstr>
      <vt:lpstr>SWAT Analysis</vt:lpstr>
      <vt:lpstr>SWAT Analysis</vt:lpstr>
      <vt:lpstr>SWAT Analysis</vt:lpstr>
      <vt:lpstr>SWAT Analysis</vt:lpstr>
      <vt:lpstr>Initiatives</vt:lpstr>
      <vt:lpstr>Initiative Combined</vt:lpstr>
      <vt:lpstr>Community Planning Priorities </vt:lpstr>
      <vt:lpstr>PowerPoint Presentation</vt:lpstr>
      <vt:lpstr>PowerPoint Presentation</vt:lpstr>
      <vt:lpstr>Strategic Planning Workshop Day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Aspen Fire Protection District</dc:title>
  <dc:creator>Richard Buchanan</dc:creator>
  <cp:lastModifiedBy>Richard Buchanan</cp:lastModifiedBy>
  <cp:revision>28</cp:revision>
  <dcterms:created xsi:type="dcterms:W3CDTF">2021-01-12T16:03:31Z</dcterms:created>
  <dcterms:modified xsi:type="dcterms:W3CDTF">2021-04-09T01:06:38Z</dcterms:modified>
</cp:coreProperties>
</file>